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3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E6DCD3-7903-6C4E-A502-DBC63F7EA913}" type="datetimeFigureOut">
              <a:rPr lang="en-US" smtClean="0"/>
              <a:t>1/4/14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1F8AE3-746E-6849-9553-233109B85DD3}" type="slidenum">
              <a:rPr lang="en-US" smtClean="0"/>
              <a:t>‹#›</a:t>
            </a:fld>
            <a:endParaRPr lang="en-US"/>
          </a:p>
        </p:txBody>
      </p:sp>
    </p:spTree>
    <p:extLst>
      <p:ext uri="{BB962C8B-B14F-4D97-AF65-F5344CB8AC3E}">
        <p14:creationId xmlns:p14="http://schemas.microsoft.com/office/powerpoint/2010/main" val="18459969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laceholder 1026"/>
          <p:cNvSpPr>
            <a:spLocks noGrp="1" noRot="1" noChangeAspect="1" noChangeArrowheads="1" noTextEdit="1"/>
          </p:cNvSpPr>
          <p:nvPr>
            <p:ph type="sldImg"/>
          </p:nvPr>
        </p:nvSpPr>
        <p:spPr>
          <a:ln/>
        </p:spPr>
      </p:sp>
      <p:sp>
        <p:nvSpPr>
          <p:cNvPr id="16387" name="Placeholder 1027"/>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ceholder 1026"/>
          <p:cNvSpPr>
            <a:spLocks noGrp="1" noRot="1" noChangeAspect="1" noChangeArrowheads="1" noTextEdit="1"/>
          </p:cNvSpPr>
          <p:nvPr>
            <p:ph type="sldImg"/>
          </p:nvPr>
        </p:nvSpPr>
        <p:spPr>
          <a:ln/>
        </p:spPr>
      </p:sp>
      <p:sp>
        <p:nvSpPr>
          <p:cNvPr id="17411" name="Placeholder 1027"/>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217992-1AE4-4C2B-A2ED-8B1691DDB654}" type="datetimeFigureOut">
              <a:rPr lang="en-US" smtClean="0"/>
              <a:t>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7982D-AEDF-4942-A38A-D5678E3543C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17992-1AE4-4C2B-A2ED-8B1691DDB654}" type="datetimeFigureOut">
              <a:rPr lang="en-US" smtClean="0"/>
              <a:t>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7982D-AEDF-4942-A38A-D5678E3543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217992-1AE4-4C2B-A2ED-8B1691DDB654}" type="datetimeFigureOut">
              <a:rPr lang="en-US" smtClean="0"/>
              <a:t>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7982D-AEDF-4942-A38A-D5678E3543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17992-1AE4-4C2B-A2ED-8B1691DDB654}" type="datetimeFigureOut">
              <a:rPr lang="en-US" smtClean="0"/>
              <a:t>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7982D-AEDF-4942-A38A-D5678E3543C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217992-1AE4-4C2B-A2ED-8B1691DDB654}" type="datetimeFigureOut">
              <a:rPr lang="en-US" smtClean="0"/>
              <a:t>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7982D-AEDF-4942-A38A-D5678E3543C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217992-1AE4-4C2B-A2ED-8B1691DDB654}" type="datetimeFigureOut">
              <a:rPr lang="en-US" smtClean="0"/>
              <a:t>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7982D-AEDF-4942-A38A-D5678E3543C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217992-1AE4-4C2B-A2ED-8B1691DDB654}" type="datetimeFigureOut">
              <a:rPr lang="en-US" smtClean="0"/>
              <a:t>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B7982D-AEDF-4942-A38A-D5678E3543C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217992-1AE4-4C2B-A2ED-8B1691DDB654}" type="datetimeFigureOut">
              <a:rPr lang="en-US" smtClean="0"/>
              <a:t>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B7982D-AEDF-4942-A38A-D5678E3543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17992-1AE4-4C2B-A2ED-8B1691DDB654}" type="datetimeFigureOut">
              <a:rPr lang="en-US" smtClean="0"/>
              <a:t>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B7982D-AEDF-4942-A38A-D5678E3543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17992-1AE4-4C2B-A2ED-8B1691DDB654}" type="datetimeFigureOut">
              <a:rPr lang="en-US" smtClean="0"/>
              <a:t>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7982D-AEDF-4942-A38A-D5678E3543C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17992-1AE4-4C2B-A2ED-8B1691DDB654}" type="datetimeFigureOut">
              <a:rPr lang="en-US" smtClean="0"/>
              <a:t>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7982D-AEDF-4942-A38A-D5678E3543C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2217992-1AE4-4C2B-A2ED-8B1691DDB654}" type="datetimeFigureOut">
              <a:rPr lang="en-US" smtClean="0"/>
              <a:t>1/4/14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8B7982D-AEDF-4942-A38A-D5678E3543C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2: </a:t>
            </a:r>
            <a:r>
              <a:rPr lang="en-US" dirty="0" smtClean="0"/>
              <a:t/>
            </a:r>
            <a:br>
              <a:rPr lang="en-US" dirty="0" smtClean="0"/>
            </a:br>
            <a:r>
              <a:rPr lang="en-US" dirty="0" smtClean="0"/>
              <a:t>Amount Saved</a:t>
            </a:r>
            <a:endParaRPr lang="en-US" dirty="0"/>
          </a:p>
        </p:txBody>
      </p:sp>
      <p:sp>
        <p:nvSpPr>
          <p:cNvPr id="3" name="Subtitle 2"/>
          <p:cNvSpPr>
            <a:spLocks noGrp="1"/>
          </p:cNvSpPr>
          <p:nvPr>
            <p:ph type="subTitle" idx="1"/>
          </p:nvPr>
        </p:nvSpPr>
        <p:spPr/>
        <p:txBody>
          <a:bodyPr/>
          <a:lstStyle/>
          <a:p>
            <a:r>
              <a:rPr lang="en-US" dirty="0" smtClean="0"/>
              <a:t>Consumer Math</a:t>
            </a:r>
          </a:p>
          <a:p>
            <a:r>
              <a:rPr lang="en-US" dirty="0" smtClean="0"/>
              <a:t>p. 60</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r>
              <a:rPr lang="en-US" dirty="0" smtClean="0"/>
              <a:t>Merchants often sell items at reduced prices. A careful shopper watches for these sales because they could provide good bargains. </a:t>
            </a:r>
          </a:p>
          <a:p>
            <a:pPr>
              <a:buNone/>
            </a:pPr>
            <a:endParaRPr lang="en-US" dirty="0"/>
          </a:p>
        </p:txBody>
      </p:sp>
      <p:graphicFrame>
        <p:nvGraphicFramePr>
          <p:cNvPr id="4" name="Table 3"/>
          <p:cNvGraphicFramePr>
            <a:graphicFrameLocks noGrp="1"/>
          </p:cNvGraphicFramePr>
          <p:nvPr/>
        </p:nvGraphicFramePr>
        <p:xfrm>
          <a:off x="457200" y="2971799"/>
          <a:ext cx="8229600" cy="3200401"/>
        </p:xfrm>
        <a:graphic>
          <a:graphicData uri="http://schemas.openxmlformats.org/drawingml/2006/table">
            <a:tbl>
              <a:tblPr firstRow="1" bandRow="1">
                <a:tableStyleId>{5C22544A-7EE6-4342-B048-85BDC9FD1C3A}</a:tableStyleId>
              </a:tblPr>
              <a:tblGrid>
                <a:gridCol w="2057400"/>
                <a:gridCol w="2057400"/>
                <a:gridCol w="2057400"/>
                <a:gridCol w="2057400"/>
              </a:tblGrid>
              <a:tr h="1057013">
                <a:tc>
                  <a:txBody>
                    <a:bodyPr/>
                    <a:lstStyle/>
                    <a:p>
                      <a:pPr algn="ctr"/>
                      <a:endParaRPr lang="en-US" dirty="0" smtClean="0"/>
                    </a:p>
                    <a:p>
                      <a:pPr algn="ctr"/>
                      <a:r>
                        <a:rPr lang="en-US" dirty="0" smtClean="0"/>
                        <a:t>ITEM</a:t>
                      </a:r>
                      <a:endParaRPr lang="en-US" dirty="0"/>
                    </a:p>
                  </a:txBody>
                  <a:tcPr/>
                </a:tc>
                <a:tc>
                  <a:txBody>
                    <a:bodyPr/>
                    <a:lstStyle/>
                    <a:p>
                      <a:pPr algn="ctr"/>
                      <a:endParaRPr lang="en-US" dirty="0" smtClean="0"/>
                    </a:p>
                    <a:p>
                      <a:pPr algn="ctr"/>
                      <a:r>
                        <a:rPr lang="en-US" dirty="0" smtClean="0"/>
                        <a:t>REGULAR PRICE</a:t>
                      </a:r>
                      <a:endParaRPr lang="en-US" dirty="0"/>
                    </a:p>
                  </a:txBody>
                  <a:tcPr/>
                </a:tc>
                <a:tc>
                  <a:txBody>
                    <a:bodyPr/>
                    <a:lstStyle/>
                    <a:p>
                      <a:pPr algn="ctr"/>
                      <a:endParaRPr lang="en-US" dirty="0" smtClean="0"/>
                    </a:p>
                    <a:p>
                      <a:pPr algn="ctr"/>
                      <a:r>
                        <a:rPr lang="en-US" dirty="0" smtClean="0"/>
                        <a:t>SALE PRICE</a:t>
                      </a:r>
                      <a:endParaRPr lang="en-US" dirty="0"/>
                    </a:p>
                  </a:txBody>
                  <a:tcPr/>
                </a:tc>
                <a:tc>
                  <a:txBody>
                    <a:bodyPr/>
                    <a:lstStyle/>
                    <a:p>
                      <a:pPr algn="ctr"/>
                      <a:endParaRPr lang="en-US" dirty="0" smtClean="0"/>
                    </a:p>
                    <a:p>
                      <a:pPr algn="ctr"/>
                      <a:r>
                        <a:rPr lang="en-US" dirty="0" smtClean="0"/>
                        <a:t>AMOUNT</a:t>
                      </a:r>
                      <a:r>
                        <a:rPr lang="en-US" baseline="0" dirty="0" smtClean="0"/>
                        <a:t> SAVED</a:t>
                      </a:r>
                      <a:endParaRPr lang="en-US" dirty="0"/>
                    </a:p>
                  </a:txBody>
                  <a:tcPr/>
                </a:tc>
              </a:tr>
              <a:tr h="1071694">
                <a:tc>
                  <a:txBody>
                    <a:bodyPr/>
                    <a:lstStyle/>
                    <a:p>
                      <a:pPr algn="ctr"/>
                      <a:endParaRPr lang="en-US" dirty="0" smtClean="0"/>
                    </a:p>
                    <a:p>
                      <a:pPr algn="ctr"/>
                      <a:r>
                        <a:rPr lang="en-US" dirty="0" smtClean="0"/>
                        <a:t>DRESS</a:t>
                      </a:r>
                      <a:endParaRPr lang="en-US" dirty="0"/>
                    </a:p>
                  </a:txBody>
                  <a:tcPr/>
                </a:tc>
                <a:tc>
                  <a:txBody>
                    <a:bodyPr/>
                    <a:lstStyle/>
                    <a:p>
                      <a:pPr algn="ctr"/>
                      <a:endParaRPr lang="en-US" dirty="0" smtClean="0"/>
                    </a:p>
                    <a:p>
                      <a:pPr algn="ctr"/>
                      <a:r>
                        <a:rPr lang="en-US" dirty="0" smtClean="0"/>
                        <a:t>$70.00</a:t>
                      </a:r>
                      <a:endParaRPr lang="en-US" dirty="0"/>
                    </a:p>
                  </a:txBody>
                  <a:tcPr/>
                </a:tc>
                <a:tc>
                  <a:txBody>
                    <a:bodyPr/>
                    <a:lstStyle/>
                    <a:p>
                      <a:pPr algn="ctr"/>
                      <a:endParaRPr lang="en-US" dirty="0" smtClean="0"/>
                    </a:p>
                    <a:p>
                      <a:pPr algn="ctr"/>
                      <a:r>
                        <a:rPr lang="en-US" dirty="0" smtClean="0"/>
                        <a:t>$57.99</a:t>
                      </a:r>
                      <a:endParaRPr lang="en-US" dirty="0"/>
                    </a:p>
                  </a:txBody>
                  <a:tcPr/>
                </a:tc>
                <a:tc>
                  <a:txBody>
                    <a:bodyPr/>
                    <a:lstStyle/>
                    <a:p>
                      <a:pPr algn="ctr"/>
                      <a:endParaRPr lang="en-US" dirty="0"/>
                    </a:p>
                  </a:txBody>
                  <a:tcPr/>
                </a:tc>
              </a:tr>
              <a:tr h="1071694">
                <a:tc>
                  <a:txBody>
                    <a:bodyPr/>
                    <a:lstStyle/>
                    <a:p>
                      <a:pPr algn="ctr"/>
                      <a:endParaRPr lang="en-US" dirty="0" smtClean="0"/>
                    </a:p>
                    <a:p>
                      <a:pPr algn="ctr"/>
                      <a:r>
                        <a:rPr lang="en-US" dirty="0" smtClean="0"/>
                        <a:t>SOCKS</a:t>
                      </a:r>
                      <a:endParaRPr lang="en-US" dirty="0"/>
                    </a:p>
                  </a:txBody>
                  <a:tcPr/>
                </a:tc>
                <a:tc>
                  <a:txBody>
                    <a:bodyPr/>
                    <a:lstStyle/>
                    <a:p>
                      <a:pPr algn="ctr"/>
                      <a:endParaRPr lang="en-US" dirty="0" smtClean="0"/>
                    </a:p>
                    <a:p>
                      <a:pPr algn="ctr"/>
                      <a:r>
                        <a:rPr lang="en-US" dirty="0" smtClean="0"/>
                        <a:t>$4.29</a:t>
                      </a:r>
                      <a:endParaRPr lang="en-US" dirty="0"/>
                    </a:p>
                  </a:txBody>
                  <a:tcPr/>
                </a:tc>
                <a:tc>
                  <a:txBody>
                    <a:bodyPr/>
                    <a:lstStyle/>
                    <a:p>
                      <a:pPr algn="ctr"/>
                      <a:endParaRPr lang="en-US" dirty="0" smtClean="0"/>
                    </a:p>
                    <a:p>
                      <a:pPr algn="ctr"/>
                      <a:r>
                        <a:rPr lang="en-US" dirty="0" smtClean="0"/>
                        <a:t>$3.19</a:t>
                      </a:r>
                      <a:endParaRPr lang="en-US" dirty="0"/>
                    </a:p>
                  </a:txBody>
                  <a:tcPr/>
                </a:tc>
                <a:tc>
                  <a:txBody>
                    <a:bodyPr/>
                    <a:lstStyle/>
                    <a:p>
                      <a:pPr algn="ctr"/>
                      <a:endParaRPr lang="en-US" dirty="0">
                        <a:solidFill>
                          <a:srgbClr val="FF0000"/>
                        </a:solidFill>
                      </a:endParaRPr>
                    </a:p>
                  </a:txBody>
                  <a:tcPr/>
                </a:tc>
              </a:tr>
            </a:tbl>
          </a:graphicData>
        </a:graphic>
      </p:graphicFrame>
      <p:sp>
        <p:nvSpPr>
          <p:cNvPr id="6" name="Rectangle 5"/>
          <p:cNvSpPr/>
          <p:nvPr/>
        </p:nvSpPr>
        <p:spPr>
          <a:xfrm>
            <a:off x="5410200" y="4105870"/>
            <a:ext cx="4572000" cy="923330"/>
          </a:xfrm>
          <a:prstGeom prst="rect">
            <a:avLst/>
          </a:prstGeom>
        </p:spPr>
        <p:txBody>
          <a:bodyPr>
            <a:spAutoFit/>
          </a:bodyPr>
          <a:lstStyle/>
          <a:p>
            <a:pPr algn="ctr"/>
            <a:r>
              <a:rPr lang="en-US" dirty="0"/>
              <a:t>($70.00 - $57.99)</a:t>
            </a:r>
          </a:p>
          <a:p>
            <a:pPr algn="ctr"/>
            <a:endParaRPr lang="en-US" dirty="0">
              <a:solidFill>
                <a:srgbClr val="FF0000"/>
              </a:solidFill>
            </a:endParaRPr>
          </a:p>
          <a:p>
            <a:pPr algn="ctr"/>
            <a:r>
              <a:rPr lang="en-US" dirty="0">
                <a:solidFill>
                  <a:srgbClr val="FF0000"/>
                </a:solidFill>
              </a:rPr>
              <a:t>$12.01</a:t>
            </a:r>
          </a:p>
        </p:txBody>
      </p:sp>
      <p:sp>
        <p:nvSpPr>
          <p:cNvPr id="7" name="Rectangle 6"/>
          <p:cNvSpPr/>
          <p:nvPr/>
        </p:nvSpPr>
        <p:spPr>
          <a:xfrm>
            <a:off x="5410200" y="5248870"/>
            <a:ext cx="4572000" cy="923330"/>
          </a:xfrm>
          <a:prstGeom prst="rect">
            <a:avLst/>
          </a:prstGeom>
        </p:spPr>
        <p:txBody>
          <a:bodyPr>
            <a:spAutoFit/>
          </a:bodyPr>
          <a:lstStyle/>
          <a:p>
            <a:pPr algn="ctr"/>
            <a:r>
              <a:rPr lang="en-US" dirty="0"/>
              <a:t>($4.29 - $3.19)</a:t>
            </a:r>
          </a:p>
          <a:p>
            <a:pPr algn="ctr"/>
            <a:endParaRPr lang="en-US" dirty="0"/>
          </a:p>
          <a:p>
            <a:pPr algn="ctr"/>
            <a:r>
              <a:rPr lang="en-US" dirty="0">
                <a:solidFill>
                  <a:srgbClr val="FF0000"/>
                </a:solidFill>
              </a:rPr>
              <a:t>$1.10</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US" dirty="0" smtClean="0"/>
              <a:t>Lesson 3: </a:t>
            </a:r>
            <a:r>
              <a:rPr lang="en-US" dirty="0" smtClean="0"/>
              <a:t/>
            </a:r>
            <a:br>
              <a:rPr lang="en-US" dirty="0" smtClean="0"/>
            </a:br>
            <a:r>
              <a:rPr lang="en-US" dirty="0" smtClean="0"/>
              <a:t>Percent </a:t>
            </a:r>
            <a:r>
              <a:rPr lang="en-US" dirty="0" smtClean="0"/>
              <a:t>Saved</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ea typeface="+mn-ea"/>
                <a:cs typeface="+mn-cs"/>
              </a:rPr>
              <a:t>Consumer Math</a:t>
            </a:r>
          </a:p>
          <a:p>
            <a:pPr fontAlgn="auto">
              <a:spcAft>
                <a:spcPts val="0"/>
              </a:spcAft>
              <a:buFont typeface="Arial" pitchFamily="34" charset="0"/>
              <a:buNone/>
              <a:defRPr/>
            </a:pPr>
            <a:r>
              <a:rPr lang="en-US" dirty="0" smtClean="0">
                <a:ea typeface="+mn-ea"/>
                <a:cs typeface="+mn-cs"/>
              </a:rPr>
              <a:t>p. 61</a:t>
            </a:r>
            <a:endParaRPr lang="en-US" dirty="0">
              <a:ea typeface="+mn-ea"/>
              <a:cs typeface="+mn-cs"/>
            </a:endParaRPr>
          </a:p>
        </p:txBody>
      </p:sp>
    </p:spTree>
    <p:extLst>
      <p:ext uri="{BB962C8B-B14F-4D97-AF65-F5344CB8AC3E}">
        <p14:creationId xmlns:p14="http://schemas.microsoft.com/office/powerpoint/2010/main" val="31499285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97162"/>
          </a:xfrm>
        </p:spPr>
        <p:txBody>
          <a:bodyPr rtlCol="0">
            <a:normAutofit fontScale="90000"/>
          </a:bodyPr>
          <a:lstStyle/>
          <a:p>
            <a:pPr algn="l" fontAlgn="auto">
              <a:spcAft>
                <a:spcPts val="0"/>
              </a:spcAft>
              <a:defRPr/>
            </a:pPr>
            <a:r>
              <a:rPr lang="en-US" dirty="0" smtClean="0">
                <a:ea typeface="+mj-ea"/>
                <a:cs typeface="+mj-cs"/>
              </a:rPr>
              <a:t>To find the percent of the regular price saved on a sale item, divide the amount saved by the  regular price. Then change the decimal to a percent.</a:t>
            </a:r>
            <a:endParaRPr lang="en-US" dirty="0">
              <a:ea typeface="+mj-ea"/>
              <a:cs typeface="+mj-cs"/>
            </a:endParaRPr>
          </a:p>
        </p:txBody>
      </p:sp>
      <p:sp>
        <p:nvSpPr>
          <p:cNvPr id="3" name="Content Placeholder 2"/>
          <p:cNvSpPr>
            <a:spLocks noGrp="1"/>
          </p:cNvSpPr>
          <p:nvPr>
            <p:ph idx="1"/>
          </p:nvPr>
        </p:nvSpPr>
        <p:spPr>
          <a:xfrm>
            <a:off x="457200" y="2895600"/>
            <a:ext cx="8229600" cy="3230563"/>
          </a:xfrm>
        </p:spPr>
        <p:txBody>
          <a:bodyPr>
            <a:normAutofit/>
          </a:bodyPr>
          <a:lstStyle/>
          <a:p>
            <a:pPr algn="ctr">
              <a:lnSpc>
                <a:spcPct val="90000"/>
              </a:lnSpc>
              <a:buFont typeface="Arial" pitchFamily="-72" charset="0"/>
              <a:buNone/>
            </a:pPr>
            <a:r>
              <a:rPr lang="en-US" b="1" u="sng" dirty="0" smtClean="0"/>
              <a:t>Example:</a:t>
            </a:r>
          </a:p>
          <a:p>
            <a:pPr marL="0" indent="0">
              <a:lnSpc>
                <a:spcPct val="90000"/>
              </a:lnSpc>
              <a:buNone/>
            </a:pPr>
            <a:r>
              <a:rPr lang="en-US" dirty="0" smtClean="0"/>
              <a:t>Regular price: $39.99</a:t>
            </a:r>
          </a:p>
          <a:p>
            <a:pPr marL="0" indent="0">
              <a:lnSpc>
                <a:spcPct val="90000"/>
              </a:lnSpc>
              <a:buNone/>
            </a:pPr>
            <a:r>
              <a:rPr lang="en-US" dirty="0" smtClean="0"/>
              <a:t>Sale price: $</a:t>
            </a:r>
            <a:r>
              <a:rPr lang="en-US" dirty="0" smtClean="0"/>
              <a:t>17.00</a:t>
            </a:r>
          </a:p>
          <a:p>
            <a:pPr marL="0" indent="0">
              <a:lnSpc>
                <a:spcPct val="90000"/>
              </a:lnSpc>
              <a:buNone/>
            </a:pPr>
            <a:endParaRPr lang="en-US" dirty="0" smtClean="0"/>
          </a:p>
          <a:p>
            <a:pPr>
              <a:lnSpc>
                <a:spcPct val="90000"/>
              </a:lnSpc>
              <a:buClr>
                <a:schemeClr val="accent1"/>
              </a:buClr>
            </a:pPr>
            <a:r>
              <a:rPr lang="en-US" dirty="0" smtClean="0"/>
              <a:t>$39.99 - $17.00 = </a:t>
            </a:r>
            <a:r>
              <a:rPr lang="en-US" b="1" u="sng" dirty="0" smtClean="0"/>
              <a:t>$22.99</a:t>
            </a:r>
            <a:r>
              <a:rPr lang="en-US" dirty="0" smtClean="0">
                <a:solidFill>
                  <a:srgbClr val="C0090B"/>
                </a:solidFill>
              </a:rPr>
              <a:t> </a:t>
            </a:r>
            <a:r>
              <a:rPr lang="en-US" dirty="0" smtClean="0"/>
              <a:t>(amount saved)</a:t>
            </a:r>
          </a:p>
          <a:p>
            <a:pPr>
              <a:lnSpc>
                <a:spcPct val="90000"/>
              </a:lnSpc>
            </a:pPr>
            <a:r>
              <a:rPr lang="en-US" dirty="0" smtClean="0"/>
              <a:t>$22.99 / $39.99 = 0.5748937 (round)</a:t>
            </a:r>
          </a:p>
          <a:p>
            <a:pPr>
              <a:lnSpc>
                <a:spcPct val="90000"/>
              </a:lnSpc>
            </a:pPr>
            <a:r>
              <a:rPr lang="en-US" dirty="0" smtClean="0"/>
              <a:t>Answer: </a:t>
            </a:r>
            <a:r>
              <a:rPr lang="en-US" b="1" u="sng" dirty="0" smtClean="0"/>
              <a:t>57%</a:t>
            </a:r>
            <a:endParaRPr lang="en-US" dirty="0" smtClean="0">
              <a:solidFill>
                <a:schemeClr val="bg1"/>
              </a:solidFill>
            </a:endParaRPr>
          </a:p>
        </p:txBody>
      </p:sp>
    </p:spTree>
    <p:extLst>
      <p:ext uri="{BB962C8B-B14F-4D97-AF65-F5344CB8AC3E}">
        <p14:creationId xmlns:p14="http://schemas.microsoft.com/office/powerpoint/2010/main" val="29411531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 Discounts</a:t>
            </a:r>
            <a:endParaRPr lang="en-US" dirty="0"/>
          </a:p>
        </p:txBody>
      </p:sp>
      <p:sp>
        <p:nvSpPr>
          <p:cNvPr id="3" name="Subtitle 2"/>
          <p:cNvSpPr>
            <a:spLocks noGrp="1"/>
          </p:cNvSpPr>
          <p:nvPr>
            <p:ph type="subTitle" idx="1"/>
          </p:nvPr>
        </p:nvSpPr>
        <p:spPr/>
        <p:txBody>
          <a:bodyPr/>
          <a:lstStyle/>
          <a:p>
            <a:r>
              <a:rPr lang="en-US" dirty="0" smtClean="0"/>
              <a:t>Consumer Math</a:t>
            </a:r>
          </a:p>
          <a:p>
            <a:r>
              <a:rPr lang="en-US" dirty="0" smtClean="0"/>
              <a:t>p. 62</a:t>
            </a:r>
            <a:endParaRPr lang="en-US" dirty="0"/>
          </a:p>
        </p:txBody>
      </p:sp>
    </p:spTree>
    <p:extLst>
      <p:ext uri="{BB962C8B-B14F-4D97-AF65-F5344CB8AC3E}">
        <p14:creationId xmlns:p14="http://schemas.microsoft.com/office/powerpoint/2010/main" val="27259581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3600" dirty="0" smtClean="0"/>
              <a:t>A </a:t>
            </a:r>
            <a:r>
              <a:rPr lang="en-US" sz="3600" b="1" dirty="0" smtClean="0"/>
              <a:t>discount </a:t>
            </a:r>
            <a:r>
              <a:rPr lang="en-US" sz="3600" dirty="0" smtClean="0"/>
              <a:t>indicates an amount subtracted from the </a:t>
            </a:r>
            <a:r>
              <a:rPr lang="en-US" sz="3600" dirty="0" smtClean="0"/>
              <a:t>regular </a:t>
            </a:r>
            <a:r>
              <a:rPr lang="en-US" sz="3600" dirty="0" smtClean="0"/>
              <a:t>price. </a:t>
            </a:r>
            <a:r>
              <a:rPr lang="en-US" sz="3600" dirty="0" smtClean="0"/>
              <a:t/>
            </a:r>
            <a:br>
              <a:rPr lang="en-US" sz="3600" dirty="0" smtClean="0"/>
            </a:br>
            <a:r>
              <a:rPr lang="en-US" sz="3600" dirty="0"/>
              <a:t/>
            </a:r>
            <a:br>
              <a:rPr lang="en-US" sz="3600" dirty="0"/>
            </a:br>
            <a:r>
              <a:rPr lang="en-US" sz="3600" dirty="0" smtClean="0"/>
              <a:t>Stores </a:t>
            </a:r>
            <a:r>
              <a:rPr lang="en-US" sz="3600" dirty="0" smtClean="0"/>
              <a:t>may give discounts to reduce prices for a sale. Occasionally a store offers a percent off every item in the store. Sometimes this discount is given at the checkout counter and is not marked on the price tag. Before you decide to buy an item, you will need to compute the sale price to decide if it is a good bargain. </a:t>
            </a:r>
            <a:endParaRPr lang="en-US" sz="3600" dirty="0"/>
          </a:p>
        </p:txBody>
      </p:sp>
    </p:spTree>
    <p:extLst>
      <p:ext uri="{BB962C8B-B14F-4D97-AF65-F5344CB8AC3E}">
        <p14:creationId xmlns:p14="http://schemas.microsoft.com/office/powerpoint/2010/main" val="40640418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4" name="Table 3"/>
          <p:cNvGraphicFramePr>
            <a:graphicFrameLocks noGrp="1"/>
          </p:cNvGraphicFramePr>
          <p:nvPr/>
        </p:nvGraphicFramePr>
        <p:xfrm>
          <a:off x="381000" y="1397000"/>
          <a:ext cx="8382000" cy="5330189"/>
        </p:xfrm>
        <a:graphic>
          <a:graphicData uri="http://schemas.openxmlformats.org/drawingml/2006/table">
            <a:tbl>
              <a:tblPr firstRow="1" bandRow="1">
                <a:tableStyleId>{5C22544A-7EE6-4342-B048-85BDC9FD1C3A}</a:tableStyleId>
              </a:tblPr>
              <a:tblGrid>
                <a:gridCol w="1676400"/>
                <a:gridCol w="1676400"/>
                <a:gridCol w="1676400"/>
                <a:gridCol w="1676400"/>
                <a:gridCol w="1676400"/>
              </a:tblGrid>
              <a:tr h="1289050">
                <a:tc>
                  <a:txBody>
                    <a:bodyPr/>
                    <a:lstStyle/>
                    <a:p>
                      <a:pPr algn="ctr"/>
                      <a:endParaRPr lang="en-US" dirty="0" smtClean="0"/>
                    </a:p>
                    <a:p>
                      <a:pPr algn="ctr"/>
                      <a:r>
                        <a:rPr lang="en-US" dirty="0" smtClean="0"/>
                        <a:t>ITEM</a:t>
                      </a:r>
                      <a:endParaRPr lang="en-US" dirty="0"/>
                    </a:p>
                  </a:txBody>
                  <a:tcPr/>
                </a:tc>
                <a:tc>
                  <a:txBody>
                    <a:bodyPr/>
                    <a:lstStyle/>
                    <a:p>
                      <a:pPr algn="ctr"/>
                      <a:endParaRPr lang="en-US" dirty="0" smtClean="0"/>
                    </a:p>
                    <a:p>
                      <a:pPr algn="ctr"/>
                      <a:r>
                        <a:rPr lang="en-US" dirty="0" smtClean="0"/>
                        <a:t>REGULAR</a:t>
                      </a:r>
                      <a:r>
                        <a:rPr lang="en-US" baseline="0" dirty="0" smtClean="0"/>
                        <a:t> PRICE</a:t>
                      </a:r>
                      <a:endParaRPr lang="en-US" dirty="0"/>
                    </a:p>
                  </a:txBody>
                  <a:tcPr/>
                </a:tc>
                <a:tc>
                  <a:txBody>
                    <a:bodyPr/>
                    <a:lstStyle/>
                    <a:p>
                      <a:pPr algn="ctr"/>
                      <a:endParaRPr lang="en-US" dirty="0" smtClean="0"/>
                    </a:p>
                    <a:p>
                      <a:pPr algn="ctr"/>
                      <a:r>
                        <a:rPr lang="en-US" dirty="0" smtClean="0"/>
                        <a:t>DISCOUNT</a:t>
                      </a:r>
                      <a:endParaRPr lang="en-US" dirty="0"/>
                    </a:p>
                  </a:txBody>
                  <a:tcPr/>
                </a:tc>
                <a:tc>
                  <a:txBody>
                    <a:bodyPr/>
                    <a:lstStyle/>
                    <a:p>
                      <a:pPr algn="ctr"/>
                      <a:endParaRPr lang="en-US" dirty="0" smtClean="0"/>
                    </a:p>
                    <a:p>
                      <a:pPr algn="ctr"/>
                      <a:r>
                        <a:rPr lang="en-US" dirty="0" smtClean="0"/>
                        <a:t>SALE PRICE</a:t>
                      </a:r>
                    </a:p>
                    <a:p>
                      <a:pPr algn="ctr"/>
                      <a:r>
                        <a:rPr lang="en-US" dirty="0" smtClean="0">
                          <a:solidFill>
                            <a:schemeClr val="bg1"/>
                          </a:solidFill>
                        </a:rPr>
                        <a:t>(regular price x difference</a:t>
                      </a:r>
                      <a:r>
                        <a:rPr lang="en-US" baseline="0" dirty="0" smtClean="0">
                          <a:solidFill>
                            <a:schemeClr val="bg1"/>
                          </a:solidFill>
                        </a:rPr>
                        <a:t>  of discount</a:t>
                      </a:r>
                      <a:r>
                        <a:rPr lang="en-US" dirty="0" smtClean="0">
                          <a:solidFill>
                            <a:schemeClr val="bg1"/>
                          </a:solidFill>
                        </a:rPr>
                        <a:t>)</a:t>
                      </a:r>
                      <a:endParaRPr lang="en-US" dirty="0">
                        <a:solidFill>
                          <a:schemeClr val="bg1"/>
                        </a:solidFill>
                      </a:endParaRPr>
                    </a:p>
                  </a:txBody>
                  <a:tcPr/>
                </a:tc>
                <a:tc>
                  <a:txBody>
                    <a:bodyPr/>
                    <a:lstStyle/>
                    <a:p>
                      <a:pPr algn="ctr"/>
                      <a:endParaRPr lang="en-US" dirty="0" smtClean="0"/>
                    </a:p>
                    <a:p>
                      <a:pPr algn="ctr"/>
                      <a:r>
                        <a:rPr lang="en-US" dirty="0" smtClean="0"/>
                        <a:t>AMOUNT SAVED</a:t>
                      </a:r>
                    </a:p>
                    <a:p>
                      <a:pPr algn="ctr"/>
                      <a:r>
                        <a:rPr lang="en-US" dirty="0" smtClean="0">
                          <a:solidFill>
                            <a:schemeClr val="bg1"/>
                          </a:solidFill>
                        </a:rPr>
                        <a:t>(regular</a:t>
                      </a:r>
                      <a:r>
                        <a:rPr lang="en-US" baseline="0" dirty="0" smtClean="0">
                          <a:solidFill>
                            <a:schemeClr val="bg1"/>
                          </a:solidFill>
                        </a:rPr>
                        <a:t> price – sale price)</a:t>
                      </a:r>
                      <a:endParaRPr lang="en-US" dirty="0">
                        <a:solidFill>
                          <a:schemeClr val="bg1"/>
                        </a:solidFill>
                      </a:endParaRPr>
                    </a:p>
                  </a:txBody>
                  <a:tcPr/>
                </a:tc>
              </a:tr>
              <a:tr h="1289050">
                <a:tc>
                  <a:txBody>
                    <a:bodyPr/>
                    <a:lstStyle/>
                    <a:p>
                      <a:pPr algn="ctr"/>
                      <a:endParaRPr lang="en-US" dirty="0" smtClean="0"/>
                    </a:p>
                    <a:p>
                      <a:pPr algn="ctr"/>
                      <a:r>
                        <a:rPr lang="en-US" dirty="0" smtClean="0"/>
                        <a:t>JEANS</a:t>
                      </a:r>
                      <a:endParaRPr lang="en-US" dirty="0"/>
                    </a:p>
                  </a:txBody>
                  <a:tcPr/>
                </a:tc>
                <a:tc>
                  <a:txBody>
                    <a:bodyPr/>
                    <a:lstStyle/>
                    <a:p>
                      <a:pPr algn="ctr"/>
                      <a:endParaRPr lang="en-US" dirty="0" smtClean="0"/>
                    </a:p>
                    <a:p>
                      <a:pPr algn="ctr"/>
                      <a:r>
                        <a:rPr lang="en-US" dirty="0" smtClean="0"/>
                        <a:t>$23.30</a:t>
                      </a:r>
                      <a:endParaRPr lang="en-US" dirty="0"/>
                    </a:p>
                  </a:txBody>
                  <a:tcPr/>
                </a:tc>
                <a:tc>
                  <a:txBody>
                    <a:bodyPr/>
                    <a:lstStyle/>
                    <a:p>
                      <a:pPr algn="ctr"/>
                      <a:endParaRPr lang="en-US" dirty="0" smtClean="0"/>
                    </a:p>
                    <a:p>
                      <a:pPr algn="ctr"/>
                      <a:r>
                        <a:rPr lang="en-US" dirty="0" smtClean="0"/>
                        <a:t>36%</a:t>
                      </a:r>
                      <a:endParaRPr lang="en-US" dirty="0"/>
                    </a:p>
                  </a:txBody>
                  <a:tcPr/>
                </a:tc>
                <a:tc>
                  <a:txBody>
                    <a:bodyPr/>
                    <a:lstStyle/>
                    <a:p>
                      <a:pPr algn="ctr"/>
                      <a:endParaRPr lang="en-US" dirty="0"/>
                    </a:p>
                  </a:txBody>
                  <a:tcPr/>
                </a:tc>
                <a:tc>
                  <a:txBody>
                    <a:bodyPr/>
                    <a:lstStyle/>
                    <a:p>
                      <a:pPr algn="ctr"/>
                      <a:endParaRPr lang="en-US" dirty="0">
                        <a:solidFill>
                          <a:srgbClr val="FF0000"/>
                        </a:solidFill>
                      </a:endParaRPr>
                    </a:p>
                  </a:txBody>
                  <a:tcPr/>
                </a:tc>
              </a:tr>
              <a:tr h="1289050">
                <a:tc>
                  <a:txBody>
                    <a:bodyPr/>
                    <a:lstStyle/>
                    <a:p>
                      <a:pPr algn="ctr"/>
                      <a:endParaRPr lang="en-US" dirty="0" smtClean="0"/>
                    </a:p>
                    <a:p>
                      <a:pPr algn="ctr"/>
                      <a:r>
                        <a:rPr lang="en-US" dirty="0" smtClean="0"/>
                        <a:t>SHIRT</a:t>
                      </a:r>
                    </a:p>
                    <a:p>
                      <a:pPr algn="ctr"/>
                      <a:endParaRPr lang="en-US" dirty="0"/>
                    </a:p>
                  </a:txBody>
                  <a:tcPr/>
                </a:tc>
                <a:tc>
                  <a:txBody>
                    <a:bodyPr/>
                    <a:lstStyle/>
                    <a:p>
                      <a:pPr algn="ctr"/>
                      <a:endParaRPr lang="en-US" dirty="0" smtClean="0"/>
                    </a:p>
                    <a:p>
                      <a:pPr algn="ctr"/>
                      <a:r>
                        <a:rPr lang="en-US" dirty="0" smtClean="0"/>
                        <a:t>$17.43</a:t>
                      </a:r>
                    </a:p>
                    <a:p>
                      <a:pPr algn="ctr"/>
                      <a:endParaRPr lang="en-US" dirty="0"/>
                    </a:p>
                  </a:txBody>
                  <a:tcPr/>
                </a:tc>
                <a:tc>
                  <a:txBody>
                    <a:bodyPr/>
                    <a:lstStyle/>
                    <a:p>
                      <a:pPr algn="ctr"/>
                      <a:endParaRPr lang="en-US" dirty="0" smtClean="0"/>
                    </a:p>
                    <a:p>
                      <a:pPr algn="ctr"/>
                      <a:r>
                        <a:rPr lang="en-US" dirty="0" smtClean="0"/>
                        <a:t>12%</a:t>
                      </a:r>
                      <a:endParaRPr lang="en-US" dirty="0"/>
                    </a:p>
                  </a:txBody>
                  <a:tcPr/>
                </a:tc>
                <a:tc>
                  <a:txBody>
                    <a:bodyPr/>
                    <a:lstStyle/>
                    <a:p>
                      <a:pPr algn="ctr"/>
                      <a:endParaRPr lang="en-US" dirty="0" smtClean="0">
                        <a:solidFill>
                          <a:srgbClr val="FF0000"/>
                        </a:solidFill>
                      </a:endParaRPr>
                    </a:p>
                  </a:txBody>
                  <a:tcPr/>
                </a:tc>
                <a:tc>
                  <a:txBody>
                    <a:bodyPr/>
                    <a:lstStyle/>
                    <a:p>
                      <a:pPr algn="ctr"/>
                      <a:endParaRPr lang="en-US" dirty="0">
                        <a:solidFill>
                          <a:srgbClr val="FF0000"/>
                        </a:solidFill>
                      </a:endParaRPr>
                    </a:p>
                  </a:txBody>
                  <a:tcPr/>
                </a:tc>
              </a:tr>
              <a:tr h="1289050">
                <a:tc>
                  <a:txBody>
                    <a:bodyPr/>
                    <a:lstStyle/>
                    <a:p>
                      <a:pPr algn="ctr"/>
                      <a:endParaRPr lang="en-US" dirty="0" smtClean="0"/>
                    </a:p>
                    <a:p>
                      <a:pPr algn="ctr"/>
                      <a:r>
                        <a:rPr lang="en-US" dirty="0" smtClean="0"/>
                        <a:t>COAT</a:t>
                      </a:r>
                      <a:endParaRPr lang="en-US" dirty="0"/>
                    </a:p>
                  </a:txBody>
                  <a:tcPr/>
                </a:tc>
                <a:tc>
                  <a:txBody>
                    <a:bodyPr/>
                    <a:lstStyle/>
                    <a:p>
                      <a:pPr algn="ctr"/>
                      <a:endParaRPr lang="en-US" dirty="0" smtClean="0"/>
                    </a:p>
                    <a:p>
                      <a:pPr algn="ctr"/>
                      <a:r>
                        <a:rPr lang="en-US" dirty="0" smtClean="0"/>
                        <a:t>$46.90</a:t>
                      </a:r>
                    </a:p>
                    <a:p>
                      <a:pPr algn="ctr"/>
                      <a:endParaRPr lang="en-US" dirty="0"/>
                    </a:p>
                  </a:txBody>
                  <a:tcPr/>
                </a:tc>
                <a:tc>
                  <a:txBody>
                    <a:bodyPr/>
                    <a:lstStyle/>
                    <a:p>
                      <a:pPr algn="ctr"/>
                      <a:endParaRPr lang="en-US" dirty="0" smtClean="0"/>
                    </a:p>
                    <a:p>
                      <a:pPr algn="ctr"/>
                      <a:r>
                        <a:rPr lang="en-US" dirty="0" smtClean="0"/>
                        <a:t>24%</a:t>
                      </a:r>
                      <a:endParaRPr lang="en-US" dirty="0"/>
                    </a:p>
                  </a:txBody>
                  <a:tcPr/>
                </a:tc>
                <a:tc>
                  <a:txBody>
                    <a:bodyPr/>
                    <a:lstStyle/>
                    <a:p>
                      <a:pPr algn="ctr"/>
                      <a:endParaRPr lang="en-US" dirty="0">
                        <a:solidFill>
                          <a:srgbClr val="FF0000"/>
                        </a:solidFill>
                      </a:endParaRPr>
                    </a:p>
                  </a:txBody>
                  <a:tcPr/>
                </a:tc>
                <a:tc>
                  <a:txBody>
                    <a:bodyPr/>
                    <a:lstStyle/>
                    <a:p>
                      <a:pPr algn="ctr"/>
                      <a:endParaRPr lang="en-US" dirty="0">
                        <a:solidFill>
                          <a:srgbClr val="FF0000"/>
                        </a:solidFill>
                      </a:endParaRPr>
                    </a:p>
                  </a:txBody>
                  <a:tcPr/>
                </a:tc>
              </a:tr>
            </a:tbl>
          </a:graphicData>
        </a:graphic>
      </p:graphicFrame>
      <p:sp>
        <p:nvSpPr>
          <p:cNvPr id="3" name="Rectangle 2"/>
          <p:cNvSpPr/>
          <p:nvPr/>
        </p:nvSpPr>
        <p:spPr>
          <a:xfrm>
            <a:off x="3962400" y="2971800"/>
            <a:ext cx="4572000" cy="923330"/>
          </a:xfrm>
          <a:prstGeom prst="rect">
            <a:avLst/>
          </a:prstGeom>
        </p:spPr>
        <p:txBody>
          <a:bodyPr>
            <a:spAutoFit/>
          </a:bodyPr>
          <a:lstStyle/>
          <a:p>
            <a:pPr algn="ctr"/>
            <a:r>
              <a:rPr lang="en-US" dirty="0"/>
              <a:t>($23.30 x .64)</a:t>
            </a:r>
          </a:p>
          <a:p>
            <a:pPr algn="ctr"/>
            <a:endParaRPr lang="en-US" dirty="0"/>
          </a:p>
          <a:p>
            <a:pPr algn="ctr"/>
            <a:r>
              <a:rPr lang="en-US" dirty="0">
                <a:solidFill>
                  <a:srgbClr val="FF0000"/>
                </a:solidFill>
              </a:rPr>
              <a:t>$14.91</a:t>
            </a:r>
          </a:p>
        </p:txBody>
      </p:sp>
      <p:sp>
        <p:nvSpPr>
          <p:cNvPr id="5" name="Rectangle 4"/>
          <p:cNvSpPr/>
          <p:nvPr/>
        </p:nvSpPr>
        <p:spPr>
          <a:xfrm>
            <a:off x="5715000" y="2971800"/>
            <a:ext cx="4572000" cy="1200329"/>
          </a:xfrm>
          <a:prstGeom prst="rect">
            <a:avLst/>
          </a:prstGeom>
        </p:spPr>
        <p:txBody>
          <a:bodyPr>
            <a:spAutoFit/>
          </a:bodyPr>
          <a:lstStyle/>
          <a:p>
            <a:pPr algn="ctr"/>
            <a:r>
              <a:rPr lang="en-US" dirty="0"/>
              <a:t>($23.30 </a:t>
            </a:r>
            <a:endParaRPr lang="en-US" dirty="0" smtClean="0"/>
          </a:p>
          <a:p>
            <a:pPr algn="ctr"/>
            <a:r>
              <a:rPr lang="en-US" dirty="0" smtClean="0"/>
              <a:t>- </a:t>
            </a:r>
            <a:r>
              <a:rPr lang="en-US" dirty="0"/>
              <a:t>$14.91)</a:t>
            </a:r>
          </a:p>
          <a:p>
            <a:pPr algn="ctr"/>
            <a:endParaRPr lang="en-US" dirty="0"/>
          </a:p>
          <a:p>
            <a:pPr algn="ctr"/>
            <a:r>
              <a:rPr lang="en-US" dirty="0">
                <a:solidFill>
                  <a:srgbClr val="FF0000"/>
                </a:solidFill>
              </a:rPr>
              <a:t>$8.39</a:t>
            </a:r>
            <a:endParaRPr lang="en-US" dirty="0">
              <a:solidFill>
                <a:srgbClr val="FF0000"/>
              </a:solidFill>
            </a:endParaRPr>
          </a:p>
        </p:txBody>
      </p:sp>
      <p:sp>
        <p:nvSpPr>
          <p:cNvPr id="6" name="Rectangle 5"/>
          <p:cNvSpPr/>
          <p:nvPr/>
        </p:nvSpPr>
        <p:spPr>
          <a:xfrm>
            <a:off x="3962400" y="4334470"/>
            <a:ext cx="4572000" cy="923330"/>
          </a:xfrm>
          <a:prstGeom prst="rect">
            <a:avLst/>
          </a:prstGeom>
        </p:spPr>
        <p:txBody>
          <a:bodyPr>
            <a:spAutoFit/>
          </a:bodyPr>
          <a:lstStyle/>
          <a:p>
            <a:pPr algn="ctr"/>
            <a:r>
              <a:rPr lang="en-US" dirty="0"/>
              <a:t>($17.43 x .88)</a:t>
            </a:r>
          </a:p>
          <a:p>
            <a:pPr algn="ctr"/>
            <a:endParaRPr lang="en-US" dirty="0">
              <a:solidFill>
                <a:srgbClr val="FF0000"/>
              </a:solidFill>
            </a:endParaRPr>
          </a:p>
          <a:p>
            <a:pPr algn="ctr"/>
            <a:r>
              <a:rPr lang="en-US" dirty="0">
                <a:solidFill>
                  <a:srgbClr val="FF0000"/>
                </a:solidFill>
              </a:rPr>
              <a:t>$15.34</a:t>
            </a:r>
          </a:p>
        </p:txBody>
      </p:sp>
      <p:sp>
        <p:nvSpPr>
          <p:cNvPr id="7" name="Rectangle 6"/>
          <p:cNvSpPr/>
          <p:nvPr/>
        </p:nvSpPr>
        <p:spPr>
          <a:xfrm>
            <a:off x="5638800" y="4267200"/>
            <a:ext cx="4572000" cy="1200329"/>
          </a:xfrm>
          <a:prstGeom prst="rect">
            <a:avLst/>
          </a:prstGeom>
        </p:spPr>
        <p:txBody>
          <a:bodyPr>
            <a:spAutoFit/>
          </a:bodyPr>
          <a:lstStyle/>
          <a:p>
            <a:pPr algn="ctr"/>
            <a:r>
              <a:rPr lang="en-US" dirty="0"/>
              <a:t>($17.43 </a:t>
            </a:r>
            <a:endParaRPr lang="en-US" dirty="0" smtClean="0"/>
          </a:p>
          <a:p>
            <a:pPr algn="ctr"/>
            <a:r>
              <a:rPr lang="en-US" dirty="0" smtClean="0"/>
              <a:t>- </a:t>
            </a:r>
            <a:r>
              <a:rPr lang="en-US" dirty="0"/>
              <a:t>$15.34)</a:t>
            </a:r>
          </a:p>
          <a:p>
            <a:pPr algn="ctr"/>
            <a:endParaRPr lang="en-US" dirty="0"/>
          </a:p>
          <a:p>
            <a:pPr algn="ctr"/>
            <a:r>
              <a:rPr lang="en-US" dirty="0">
                <a:solidFill>
                  <a:srgbClr val="FF0000"/>
                </a:solidFill>
              </a:rPr>
              <a:t>$2.09</a:t>
            </a:r>
            <a:endParaRPr lang="en-US" dirty="0">
              <a:solidFill>
                <a:srgbClr val="FF0000"/>
              </a:solidFill>
            </a:endParaRPr>
          </a:p>
        </p:txBody>
      </p:sp>
      <p:sp>
        <p:nvSpPr>
          <p:cNvPr id="8" name="Rectangle 7"/>
          <p:cNvSpPr/>
          <p:nvPr/>
        </p:nvSpPr>
        <p:spPr>
          <a:xfrm>
            <a:off x="3962400" y="5638800"/>
            <a:ext cx="4572000" cy="923330"/>
          </a:xfrm>
          <a:prstGeom prst="rect">
            <a:avLst/>
          </a:prstGeom>
        </p:spPr>
        <p:txBody>
          <a:bodyPr>
            <a:spAutoFit/>
          </a:bodyPr>
          <a:lstStyle/>
          <a:p>
            <a:pPr algn="ctr"/>
            <a:r>
              <a:rPr lang="en-US" dirty="0"/>
              <a:t>($46.90 x .76)</a:t>
            </a:r>
          </a:p>
          <a:p>
            <a:pPr algn="ctr"/>
            <a:endParaRPr lang="en-US" dirty="0"/>
          </a:p>
          <a:p>
            <a:pPr algn="ctr"/>
            <a:r>
              <a:rPr lang="en-US" dirty="0">
                <a:solidFill>
                  <a:srgbClr val="FF0000"/>
                </a:solidFill>
              </a:rPr>
              <a:t>$35.64</a:t>
            </a:r>
            <a:endParaRPr lang="en-US" dirty="0">
              <a:solidFill>
                <a:srgbClr val="FF0000"/>
              </a:solidFill>
            </a:endParaRPr>
          </a:p>
        </p:txBody>
      </p:sp>
      <p:sp>
        <p:nvSpPr>
          <p:cNvPr id="9" name="Rectangle 8"/>
          <p:cNvSpPr/>
          <p:nvPr/>
        </p:nvSpPr>
        <p:spPr>
          <a:xfrm>
            <a:off x="5562600" y="5562600"/>
            <a:ext cx="4572000" cy="1200329"/>
          </a:xfrm>
          <a:prstGeom prst="rect">
            <a:avLst/>
          </a:prstGeom>
        </p:spPr>
        <p:txBody>
          <a:bodyPr>
            <a:spAutoFit/>
          </a:bodyPr>
          <a:lstStyle/>
          <a:p>
            <a:pPr algn="ctr"/>
            <a:r>
              <a:rPr lang="en-US" dirty="0"/>
              <a:t>($46.90 </a:t>
            </a:r>
            <a:endParaRPr lang="en-US" dirty="0" smtClean="0"/>
          </a:p>
          <a:p>
            <a:pPr algn="ctr"/>
            <a:r>
              <a:rPr lang="en-US" dirty="0" smtClean="0"/>
              <a:t>- </a:t>
            </a:r>
            <a:r>
              <a:rPr lang="en-US" dirty="0"/>
              <a:t>$35.64)</a:t>
            </a:r>
          </a:p>
          <a:p>
            <a:pPr algn="ctr"/>
            <a:endParaRPr lang="en-US" dirty="0"/>
          </a:p>
          <a:p>
            <a:pPr algn="ctr"/>
            <a:r>
              <a:rPr lang="en-US" dirty="0">
                <a:solidFill>
                  <a:srgbClr val="FF0000"/>
                </a:solidFill>
              </a:rPr>
              <a:t>$11.26</a:t>
            </a:r>
            <a:endParaRPr lang="en-US" dirty="0">
              <a:solidFill>
                <a:srgbClr val="FF0000"/>
              </a:solidFill>
            </a:endParaRPr>
          </a:p>
        </p:txBody>
      </p:sp>
    </p:spTree>
    <p:extLst>
      <p:ext uri="{BB962C8B-B14F-4D97-AF65-F5344CB8AC3E}">
        <p14:creationId xmlns:p14="http://schemas.microsoft.com/office/powerpoint/2010/main" val="35274301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7" grpId="1"/>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Worksheet</a:t>
            </a:r>
            <a:endParaRPr lang="en-US" dirty="0"/>
          </a:p>
        </p:txBody>
      </p:sp>
      <p:pic>
        <p:nvPicPr>
          <p:cNvPr id="4" name="Content Placeholder 3" descr="Screen Shot 2014-01-04 at 6.00.51 AM.png"/>
          <p:cNvPicPr>
            <a:picLocks noGrp="1" noChangeAspect="1"/>
          </p:cNvPicPr>
          <p:nvPr>
            <p:ph idx="1"/>
          </p:nvPr>
        </p:nvPicPr>
        <p:blipFill>
          <a:blip r:embed="rId2">
            <a:extLst>
              <a:ext uri="{28A0092B-C50C-407E-A947-70E740481C1C}">
                <a14:useLocalDpi xmlns:a14="http://schemas.microsoft.com/office/drawing/2010/main" val="0"/>
              </a:ext>
            </a:extLst>
          </a:blip>
          <a:srcRect t="-30481" b="-30481"/>
          <a:stretch>
            <a:fillRect/>
          </a:stretch>
        </p:blipFill>
        <p:spPr/>
      </p:pic>
    </p:spTree>
    <p:extLst>
      <p:ext uri="{BB962C8B-B14F-4D97-AF65-F5344CB8AC3E}">
        <p14:creationId xmlns:p14="http://schemas.microsoft.com/office/powerpoint/2010/main" val="3094172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21</TotalTime>
  <Words>258</Words>
  <Application>Microsoft Macintosh PowerPoint</Application>
  <PresentationFormat>On-screen Show (4:3)</PresentationFormat>
  <Paragraphs>99</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Lesson 2:  Amount Saved</vt:lpstr>
      <vt:lpstr>Example:</vt:lpstr>
      <vt:lpstr>Lesson 3:  Percent Saved</vt:lpstr>
      <vt:lpstr>To find the percent of the regular price saved on a sale item, divide the amount saved by the  regular price. Then change the decimal to a percent.</vt:lpstr>
      <vt:lpstr>Lesson 4: Discounts</vt:lpstr>
      <vt:lpstr>A discount indicates an amount subtracted from the regular price.   Stores may give discounts to reduce prices for a sale. Occasionally a store offers a percent off every item in the store. Sometimes this discount is given at the checkout counter and is not marked on the price tag. Before you decide to buy an item, you will need to compute the sale price to decide if it is a good bargain. </vt:lpstr>
      <vt:lpstr>Example</vt:lpstr>
      <vt:lpstr>Worksheet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 Sales Tax</dc:title>
  <dc:creator>Kevin Harleman</dc:creator>
  <cp:lastModifiedBy>Molly Urquhart</cp:lastModifiedBy>
  <cp:revision>3</cp:revision>
  <dcterms:created xsi:type="dcterms:W3CDTF">2011-10-05T12:51:41Z</dcterms:created>
  <dcterms:modified xsi:type="dcterms:W3CDTF">2014-01-04T11:16:16Z</dcterms:modified>
</cp:coreProperties>
</file>