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61" r:id="rId5"/>
    <p:sldId id="260"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04"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C16FA-FCF7-3143-B784-813B16DC554B}" type="datetimeFigureOut">
              <a:rPr lang="en-US" smtClean="0"/>
              <a:t>8/28/14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4C6FC-86E2-3241-ADC7-3C8BECC3D9D7}" type="slidenum">
              <a:rPr lang="en-US" smtClean="0"/>
              <a:t>‹#›</a:t>
            </a:fld>
            <a:endParaRPr lang="en-US"/>
          </a:p>
        </p:txBody>
      </p:sp>
    </p:spTree>
    <p:extLst>
      <p:ext uri="{BB962C8B-B14F-4D97-AF65-F5344CB8AC3E}">
        <p14:creationId xmlns:p14="http://schemas.microsoft.com/office/powerpoint/2010/main" val="2350583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Right? Levels graded separately that you can play over and over until you gain mastery? I’m sure others have thought of this analogy, but it seems pretty solid to me. So now contrast this to what the Angry Birds score screen would look like if it “graded” in the traditional manner:</a:t>
            </a:r>
            <a:endParaRPr lang="en-US" dirty="0"/>
          </a:p>
        </p:txBody>
      </p:sp>
      <p:sp>
        <p:nvSpPr>
          <p:cNvPr id="4" name="Slide Number Placeholder 3"/>
          <p:cNvSpPr>
            <a:spLocks noGrp="1"/>
          </p:cNvSpPr>
          <p:nvPr>
            <p:ph type="sldNum" sz="quarter" idx="10"/>
          </p:nvPr>
        </p:nvSpPr>
        <p:spPr/>
        <p:txBody>
          <a:bodyPr/>
          <a:lstStyle/>
          <a:p>
            <a:fld id="{1864C6FC-86E2-3241-ADC7-3C8BECC3D9D7}" type="slidenum">
              <a:rPr lang="en-US" smtClean="0"/>
              <a:t>2</a:t>
            </a:fld>
            <a:endParaRPr lang="en-US"/>
          </a:p>
        </p:txBody>
      </p:sp>
    </p:spTree>
    <p:extLst>
      <p:ext uri="{BB962C8B-B14F-4D97-AF65-F5344CB8AC3E}">
        <p14:creationId xmlns:p14="http://schemas.microsoft.com/office/powerpoint/2010/main" val="33420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would suck because I never get 3 stars the first time around.</a:t>
            </a:r>
            <a:endParaRPr lang="en-US" dirty="0"/>
          </a:p>
        </p:txBody>
      </p:sp>
      <p:sp>
        <p:nvSpPr>
          <p:cNvPr id="4" name="Slide Number Placeholder 3"/>
          <p:cNvSpPr>
            <a:spLocks noGrp="1"/>
          </p:cNvSpPr>
          <p:nvPr>
            <p:ph type="sldNum" sz="quarter" idx="10"/>
          </p:nvPr>
        </p:nvSpPr>
        <p:spPr/>
        <p:txBody>
          <a:bodyPr/>
          <a:lstStyle/>
          <a:p>
            <a:fld id="{1864C6FC-86E2-3241-ADC7-3C8BECC3D9D7}" type="slidenum">
              <a:rPr lang="en-US" smtClean="0"/>
              <a:t>3</a:t>
            </a:fld>
            <a:endParaRPr lang="en-US"/>
          </a:p>
        </p:txBody>
      </p:sp>
    </p:spTree>
    <p:extLst>
      <p:ext uri="{BB962C8B-B14F-4D97-AF65-F5344CB8AC3E}">
        <p14:creationId xmlns:p14="http://schemas.microsoft.com/office/powerpoint/2010/main" val="267261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compare yourself to others compare yourself to yourself</a:t>
            </a:r>
            <a:endParaRPr lang="en-US" dirty="0"/>
          </a:p>
        </p:txBody>
      </p:sp>
      <p:sp>
        <p:nvSpPr>
          <p:cNvPr id="4" name="Slide Number Placeholder 3"/>
          <p:cNvSpPr>
            <a:spLocks noGrp="1"/>
          </p:cNvSpPr>
          <p:nvPr>
            <p:ph type="sldNum" sz="quarter" idx="10"/>
          </p:nvPr>
        </p:nvSpPr>
        <p:spPr/>
        <p:txBody>
          <a:bodyPr/>
          <a:lstStyle/>
          <a:p>
            <a:fld id="{1864C6FC-86E2-3241-ADC7-3C8BECC3D9D7}" type="slidenum">
              <a:rPr lang="en-US" smtClean="0"/>
              <a:t>6</a:t>
            </a:fld>
            <a:endParaRPr lang="en-US"/>
          </a:p>
        </p:txBody>
      </p:sp>
    </p:spTree>
    <p:extLst>
      <p:ext uri="{BB962C8B-B14F-4D97-AF65-F5344CB8AC3E}">
        <p14:creationId xmlns:p14="http://schemas.microsoft.com/office/powerpoint/2010/main" val="300217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78CE1F-7293-9847-9766-B258C00A80C7}"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8CE1F-7293-9847-9766-B258C00A80C7}"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8CE1F-7293-9847-9766-B258C00A80C7}"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8CE1F-7293-9847-9766-B258C00A80C7}"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8CE1F-7293-9847-9766-B258C00A80C7}"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8CE1F-7293-9847-9766-B258C00A80C7}" type="datetimeFigureOut">
              <a:rPr lang="en-US" smtClean="0"/>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8CE1F-7293-9847-9766-B258C00A80C7}" type="datetimeFigureOut">
              <a:rPr lang="en-US" smtClean="0"/>
              <a:t>8/28/14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78CE1F-7293-9847-9766-B258C00A80C7}" type="datetimeFigureOut">
              <a:rPr lang="en-US" smtClean="0"/>
              <a:t>8/28/14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8CE1F-7293-9847-9766-B258C00A80C7}" type="datetimeFigureOut">
              <a:rPr lang="en-US" smtClean="0"/>
              <a:t>8/28/14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8CE1F-7293-9847-9766-B258C00A80C7}" type="datetimeFigureOut">
              <a:rPr lang="en-US" smtClean="0"/>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8CE1F-7293-9847-9766-B258C00A80C7}" type="datetimeFigureOut">
              <a:rPr lang="en-US" smtClean="0"/>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6C599-12AD-CB45-8142-AE18CB1EDEA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8CE1F-7293-9847-9766-B258C00A80C7}" type="datetimeFigureOut">
              <a:rPr lang="en-US" smtClean="0"/>
              <a:t>8/28/14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6C599-12AD-CB45-8142-AE18CB1EDEA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if Angry Birds Didn’t Grade With SBG?</a:t>
            </a:r>
            <a:endParaRPr lang="en-US" dirty="0"/>
          </a:p>
        </p:txBody>
      </p:sp>
      <p:sp>
        <p:nvSpPr>
          <p:cNvPr id="3" name="Subtitle 2"/>
          <p:cNvSpPr>
            <a:spLocks noGrp="1"/>
          </p:cNvSpPr>
          <p:nvPr>
            <p:ph type="subTitle" idx="1"/>
          </p:nvPr>
        </p:nvSpPr>
        <p:spPr>
          <a:xfrm>
            <a:off x="1371600" y="4644570"/>
            <a:ext cx="6400800" cy="994229"/>
          </a:xfrm>
        </p:spPr>
        <p:txBody>
          <a:bodyPr>
            <a:normAutofit fontScale="92500" lnSpcReduction="10000"/>
          </a:bodyPr>
          <a:lstStyle/>
          <a:p>
            <a:r>
              <a:rPr lang="en-US" dirty="0" smtClean="0"/>
              <a:t>Understanding Standards Base Grading </a:t>
            </a:r>
            <a:r>
              <a:rPr lang="en-US" dirty="0" err="1" smtClean="0"/>
              <a:t>vs</a:t>
            </a:r>
            <a:r>
              <a:rPr lang="en-US" smtClean="0"/>
              <a:t> </a:t>
            </a:r>
            <a:r>
              <a:rPr lang="en-US" smtClean="0"/>
              <a:t>Traditional </a:t>
            </a:r>
            <a:r>
              <a:rPr lang="en-US" dirty="0" smtClean="0"/>
              <a:t>Grading</a:t>
            </a:r>
            <a:endParaRPr lang="en-US" dirty="0"/>
          </a:p>
        </p:txBody>
      </p:sp>
    </p:spTree>
    <p:extLst>
      <p:ext uri="{BB962C8B-B14F-4D97-AF65-F5344CB8AC3E}">
        <p14:creationId xmlns:p14="http://schemas.microsoft.com/office/powerpoint/2010/main" val="79576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Angry Birds with SBG</a:t>
            </a:r>
            <a:endParaRPr lang="en-US" dirty="0"/>
          </a:p>
        </p:txBody>
      </p:sp>
      <p:pic>
        <p:nvPicPr>
          <p:cNvPr id="4" name="Content Placeholder 3"/>
          <p:cNvPicPr>
            <a:picLocks noGrp="1" noChangeAspect="1"/>
          </p:cNvPicPr>
          <p:nvPr>
            <p:ph idx="1"/>
          </p:nvPr>
        </p:nvPicPr>
        <p:blipFill>
          <a:blip r:embed="rId3"/>
          <a:srcRect t="13336" b="13336"/>
          <a:stretch>
            <a:fillRect/>
          </a:stretch>
        </p:blipFill>
        <p:spPr/>
      </p:pic>
    </p:spTree>
    <p:extLst>
      <p:ext uri="{BB962C8B-B14F-4D97-AF65-F5344CB8AC3E}">
        <p14:creationId xmlns:p14="http://schemas.microsoft.com/office/powerpoint/2010/main" val="195491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Angry Birds Graded in Traditional Manner</a:t>
            </a:r>
            <a:endParaRPr lang="en-US" dirty="0"/>
          </a:p>
        </p:txBody>
      </p:sp>
      <p:pic>
        <p:nvPicPr>
          <p:cNvPr id="4" name="Content Placeholder 3"/>
          <p:cNvPicPr>
            <a:picLocks noGrp="1" noChangeAspect="1"/>
          </p:cNvPicPr>
          <p:nvPr>
            <p:ph idx="1"/>
          </p:nvPr>
        </p:nvPicPr>
        <p:blipFill>
          <a:blip r:embed="rId3"/>
          <a:srcRect t="13336" b="13336"/>
          <a:stretch>
            <a:fillRect/>
          </a:stretch>
        </p:blipFill>
        <p:spPr/>
      </p:pic>
    </p:spTree>
    <p:extLst>
      <p:ext uri="{BB962C8B-B14F-4D97-AF65-F5344CB8AC3E}">
        <p14:creationId xmlns:p14="http://schemas.microsoft.com/office/powerpoint/2010/main" val="213255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SBG </a:t>
            </a:r>
            <a:r>
              <a:rPr lang="en-US" dirty="0" err="1" smtClean="0"/>
              <a:t>vs</a:t>
            </a:r>
            <a:r>
              <a:rPr lang="en-US" dirty="0" smtClean="0"/>
              <a:t> Traditional Grading</a:t>
            </a:r>
            <a:endParaRPr lang="en-US" dirty="0"/>
          </a:p>
        </p:txBody>
      </p:sp>
      <p:pic>
        <p:nvPicPr>
          <p:cNvPr id="4" name="Content Placeholder 3"/>
          <p:cNvPicPr>
            <a:picLocks noGrp="1" noChangeAspect="1"/>
          </p:cNvPicPr>
          <p:nvPr>
            <p:ph idx="1"/>
          </p:nvPr>
        </p:nvPicPr>
        <p:blipFill>
          <a:blip r:embed="rId2"/>
          <a:srcRect t="-21590" b="-21590"/>
          <a:stretch>
            <a:fillRect/>
          </a:stretch>
        </p:blipFill>
        <p:spPr/>
      </p:pic>
    </p:spTree>
    <p:extLst>
      <p:ext uri="{BB962C8B-B14F-4D97-AF65-F5344CB8AC3E}">
        <p14:creationId xmlns:p14="http://schemas.microsoft.com/office/powerpoint/2010/main" val="158344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975"/>
            <a:ext cx="3893194" cy="1143000"/>
          </a:xfrm>
        </p:spPr>
        <p:txBody>
          <a:bodyPr>
            <a:normAutofit fontScale="90000"/>
          </a:bodyPr>
          <a:lstStyle/>
          <a:p>
            <a:pPr algn="l"/>
            <a:r>
              <a:rPr lang="en-US" dirty="0" smtClean="0"/>
              <a:t>How Standards Assessments will be  Graded</a:t>
            </a:r>
            <a:endParaRPr lang="en-US" dirty="0"/>
          </a:p>
        </p:txBody>
      </p:sp>
      <p:pic>
        <p:nvPicPr>
          <p:cNvPr id="4" name="Content Placeholder 3" descr="Screen Shot 2014-08-12 at 12.59.1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0" r="465"/>
          <a:stretch/>
        </p:blipFill>
        <p:spPr>
          <a:xfrm>
            <a:off x="4614434" y="393016"/>
            <a:ext cx="4073780" cy="5842281"/>
          </a:xfrm>
        </p:spPr>
      </p:pic>
    </p:spTree>
    <p:extLst>
      <p:ext uri="{BB962C8B-B14F-4D97-AF65-F5344CB8AC3E}">
        <p14:creationId xmlns:p14="http://schemas.microsoft.com/office/powerpoint/2010/main" val="286872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Metacognition </a:t>
            </a:r>
            <a:br>
              <a:rPr lang="en-US" dirty="0" smtClean="0"/>
            </a:br>
            <a:r>
              <a:rPr lang="en-US" dirty="0" smtClean="0"/>
              <a:t>(Thinking about how you think)</a:t>
            </a:r>
            <a:endParaRPr lang="en-US" dirty="0"/>
          </a:p>
        </p:txBody>
      </p:sp>
      <p:sp>
        <p:nvSpPr>
          <p:cNvPr id="3" name="Content Placeholder 2"/>
          <p:cNvSpPr>
            <a:spLocks noGrp="1"/>
          </p:cNvSpPr>
          <p:nvPr>
            <p:ph idx="1"/>
          </p:nvPr>
        </p:nvSpPr>
        <p:spPr>
          <a:xfrm>
            <a:off x="965200" y="2216489"/>
            <a:ext cx="7416800" cy="2606449"/>
          </a:xfrm>
        </p:spPr>
        <p:txBody>
          <a:bodyPr/>
          <a:lstStyle/>
          <a:p>
            <a:pPr marL="0" indent="0" algn="ctr">
              <a:buNone/>
            </a:pPr>
            <a:r>
              <a:rPr lang="en-US" dirty="0" smtClean="0"/>
              <a:t>Those </a:t>
            </a:r>
            <a:r>
              <a:rPr lang="en-US" dirty="0"/>
              <a:t>that believe they can always grow and always get smarter will end up growing far more easily than those that believe that intelligence is fixed.</a:t>
            </a:r>
          </a:p>
        </p:txBody>
      </p:sp>
    </p:spTree>
    <p:extLst>
      <p:ext uri="{BB962C8B-B14F-4D97-AF65-F5344CB8AC3E}">
        <p14:creationId xmlns:p14="http://schemas.microsoft.com/office/powerpoint/2010/main" val="2418436540"/>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94</TotalTime>
  <Words>148</Words>
  <Application>Microsoft Macintosh PowerPoint</Application>
  <PresentationFormat>On-screen Show (4:3)</PresentationFormat>
  <Paragraphs>14</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Black</vt:lpstr>
      <vt:lpstr>What if Angry Birds Didn’t Grade With SBG?</vt:lpstr>
      <vt:lpstr>Angry Birds with SBG</vt:lpstr>
      <vt:lpstr>Angry Birds Graded in Traditional Manner</vt:lpstr>
      <vt:lpstr>SBG vs Traditional Grading</vt:lpstr>
      <vt:lpstr>How Standards Assessments will be  Graded</vt:lpstr>
      <vt:lpstr>Metacognition  (Thinking about how you think)</vt:lpstr>
    </vt:vector>
  </TitlesOfParts>
  <Company>AIM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Angry Birds Didn’t Grade With SBG?</dc:title>
  <dc:creator>Molly Urquhart</dc:creator>
  <cp:lastModifiedBy>Molly Urquhart</cp:lastModifiedBy>
  <cp:revision>7</cp:revision>
  <dcterms:created xsi:type="dcterms:W3CDTF">2014-08-12T16:29:17Z</dcterms:created>
  <dcterms:modified xsi:type="dcterms:W3CDTF">2014-08-29T01:00:48Z</dcterms:modified>
</cp:coreProperties>
</file>