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2" r:id="rId3"/>
    <p:sldId id="263" r:id="rId4"/>
    <p:sldId id="270" r:id="rId5"/>
    <p:sldId id="271" r:id="rId6"/>
    <p:sldId id="280" r:id="rId7"/>
    <p:sldId id="279" r:id="rId8"/>
    <p:sldId id="267" r:id="rId9"/>
    <p:sldId id="281" r:id="rId10"/>
    <p:sldId id="273" r:id="rId11"/>
    <p:sldId id="274" r:id="rId12"/>
    <p:sldId id="275" r:id="rId13"/>
    <p:sldId id="276" r:id="rId14"/>
    <p:sldId id="278" r:id="rId15"/>
    <p:sldId id="257" r:id="rId16"/>
    <p:sldId id="258" r:id="rId17"/>
    <p:sldId id="28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20" y="-7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4" Type="http://schemas.openxmlformats.org/officeDocument/2006/relationships/image" Target="../media/image12.emf"/><Relationship Id="rId5" Type="http://schemas.openxmlformats.org/officeDocument/2006/relationships/image" Target="../media/image13.emf"/><Relationship Id="rId6" Type="http://schemas.openxmlformats.org/officeDocument/2006/relationships/image" Target="../media/image14.emf"/><Relationship Id="rId7" Type="http://schemas.openxmlformats.org/officeDocument/2006/relationships/image" Target="../media/image15.emf"/><Relationship Id="rId8" Type="http://schemas.openxmlformats.org/officeDocument/2006/relationships/image" Target="../media/image16.emf"/><Relationship Id="rId9" Type="http://schemas.openxmlformats.org/officeDocument/2006/relationships/image" Target="../media/image17.emf"/><Relationship Id="rId10" Type="http://schemas.openxmlformats.org/officeDocument/2006/relationships/image" Target="../media/image18.emf"/><Relationship Id="rId11" Type="http://schemas.openxmlformats.org/officeDocument/2006/relationships/image" Target="../media/image19.emf"/><Relationship Id="rId1" Type="http://schemas.openxmlformats.org/officeDocument/2006/relationships/image" Target="../media/image9.emf"/><Relationship Id="rId2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9969-4FA9-644B-A16B-2C280FC7FD61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1CBF-B7B6-0A49-A1C1-82D706F40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66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9969-4FA9-644B-A16B-2C280FC7FD61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1CBF-B7B6-0A49-A1C1-82D706F40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60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9969-4FA9-644B-A16B-2C280FC7FD61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1CBF-B7B6-0A49-A1C1-82D706F40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645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9969-4FA9-644B-A16B-2C280FC7FD61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1CBF-B7B6-0A49-A1C1-82D706F40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88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9969-4FA9-644B-A16B-2C280FC7FD61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1CBF-B7B6-0A49-A1C1-82D706F40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383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9969-4FA9-644B-A16B-2C280FC7FD61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1CBF-B7B6-0A49-A1C1-82D706F40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18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9969-4FA9-644B-A16B-2C280FC7FD61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1CBF-B7B6-0A49-A1C1-82D706F40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249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9969-4FA9-644B-A16B-2C280FC7FD61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1CBF-B7B6-0A49-A1C1-82D706F40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156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9969-4FA9-644B-A16B-2C280FC7FD61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1CBF-B7B6-0A49-A1C1-82D706F40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471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9969-4FA9-644B-A16B-2C280FC7FD61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1CBF-B7B6-0A49-A1C1-82D706F40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867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C9969-4FA9-644B-A16B-2C280FC7FD61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1CBF-B7B6-0A49-A1C1-82D706F40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141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C9969-4FA9-644B-A16B-2C280FC7FD61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21CBF-B7B6-0A49-A1C1-82D706F40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284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3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5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4.w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6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image" Target="../media/image11.emf"/><Relationship Id="rId20" Type="http://schemas.openxmlformats.org/officeDocument/2006/relationships/oleObject" Target="../embeddings/oleObject15.bin"/><Relationship Id="rId21" Type="http://schemas.openxmlformats.org/officeDocument/2006/relationships/image" Target="../media/image17.emf"/><Relationship Id="rId22" Type="http://schemas.openxmlformats.org/officeDocument/2006/relationships/oleObject" Target="../embeddings/oleObject16.bin"/><Relationship Id="rId23" Type="http://schemas.openxmlformats.org/officeDocument/2006/relationships/image" Target="../media/image18.emf"/><Relationship Id="rId24" Type="http://schemas.openxmlformats.org/officeDocument/2006/relationships/oleObject" Target="../embeddings/oleObject17.bin"/><Relationship Id="rId25" Type="http://schemas.openxmlformats.org/officeDocument/2006/relationships/image" Target="../media/image19.emf"/><Relationship Id="rId10" Type="http://schemas.openxmlformats.org/officeDocument/2006/relationships/oleObject" Target="../embeddings/oleObject10.bin"/><Relationship Id="rId11" Type="http://schemas.openxmlformats.org/officeDocument/2006/relationships/image" Target="../media/image12.emf"/><Relationship Id="rId12" Type="http://schemas.openxmlformats.org/officeDocument/2006/relationships/oleObject" Target="../embeddings/oleObject11.bin"/><Relationship Id="rId13" Type="http://schemas.openxmlformats.org/officeDocument/2006/relationships/image" Target="../media/image13.emf"/><Relationship Id="rId14" Type="http://schemas.openxmlformats.org/officeDocument/2006/relationships/oleObject" Target="../embeddings/oleObject12.bin"/><Relationship Id="rId15" Type="http://schemas.openxmlformats.org/officeDocument/2006/relationships/image" Target="../media/image14.emf"/><Relationship Id="rId16" Type="http://schemas.openxmlformats.org/officeDocument/2006/relationships/oleObject" Target="../embeddings/oleObject13.bin"/><Relationship Id="rId17" Type="http://schemas.openxmlformats.org/officeDocument/2006/relationships/image" Target="../media/image15.emf"/><Relationship Id="rId18" Type="http://schemas.openxmlformats.org/officeDocument/2006/relationships/oleObject" Target="../embeddings/oleObject14.bin"/><Relationship Id="rId19" Type="http://schemas.openxmlformats.org/officeDocument/2006/relationships/image" Target="../media/image16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20.png"/><Relationship Id="rId4" Type="http://schemas.openxmlformats.org/officeDocument/2006/relationships/oleObject" Target="../embeddings/oleObject7.bin"/><Relationship Id="rId5" Type="http://schemas.openxmlformats.org/officeDocument/2006/relationships/image" Target="../media/image9.emf"/><Relationship Id="rId6" Type="http://schemas.openxmlformats.org/officeDocument/2006/relationships/oleObject" Target="../embeddings/oleObject8.bin"/><Relationship Id="rId7" Type="http://schemas.openxmlformats.org/officeDocument/2006/relationships/image" Target="../media/image10.emf"/><Relationship Id="rId8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rperezonlinemathtutor.com/CARFILES/Interior_Exterior_Angle_Sum_Different_Polygon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Interior and Exterior Angles of Polygons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873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ZapfHumnst BT" charset="0"/>
              </a:rPr>
              <a:t>10/17/2007</a:t>
            </a:r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ZapfHumnst BT" charset="0"/>
              </a:rPr>
              <a:t>EQ: How do I find the measure of an interior &amp; exterior angle of a polygon?</a:t>
            </a:r>
          </a:p>
        </p:txBody>
      </p:sp>
      <p:sp>
        <p:nvSpPr>
          <p:cNvPr id="13316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3810000" cy="2590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dirty="0">
                <a:latin typeface="Times New Roman" charset="0"/>
              </a:rPr>
              <a:t>If any convex polygon, the </a:t>
            </a:r>
            <a:r>
              <a:rPr lang="en-US" sz="3200" dirty="0">
                <a:solidFill>
                  <a:srgbClr val="FF0000"/>
                </a:solidFill>
                <a:latin typeface="Times New Roman" charset="0"/>
              </a:rPr>
              <a:t>sum</a:t>
            </a:r>
            <a:r>
              <a:rPr lang="en-US" sz="3200" dirty="0">
                <a:latin typeface="Times New Roman" charset="0"/>
              </a:rPr>
              <a:t> of the measures of the </a:t>
            </a:r>
            <a:r>
              <a:rPr lang="en-US" sz="3200" dirty="0">
                <a:solidFill>
                  <a:srgbClr val="FF0000"/>
                </a:solidFill>
                <a:latin typeface="Times New Roman" charset="0"/>
              </a:rPr>
              <a:t>exterior </a:t>
            </a:r>
            <a:r>
              <a:rPr lang="en-US" sz="3200" dirty="0">
                <a:latin typeface="Times New Roman" charset="0"/>
              </a:rPr>
              <a:t>angles, one at each vertex, is </a:t>
            </a:r>
            <a:r>
              <a:rPr lang="en-US" sz="3200" dirty="0">
                <a:solidFill>
                  <a:srgbClr val="FF0000"/>
                </a:solidFill>
                <a:latin typeface="Times New Roman" charset="0"/>
              </a:rPr>
              <a:t>360</a:t>
            </a:r>
            <a:r>
              <a:rPr lang="en-US" sz="3200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°</a:t>
            </a:r>
            <a:r>
              <a:rPr lang="en-US" sz="3200" dirty="0">
                <a:latin typeface="Times New Roman" charset="0"/>
                <a:cs typeface="Times New Roman" charset="0"/>
              </a:rPr>
              <a:t>.</a:t>
            </a:r>
            <a:endParaRPr lang="en-US" sz="3200" dirty="0">
              <a:latin typeface="Times New Roman" charset="0"/>
            </a:endParaRPr>
          </a:p>
        </p:txBody>
      </p:sp>
      <p:grpSp>
        <p:nvGrpSpPr>
          <p:cNvPr id="13317" name="Group 3"/>
          <p:cNvGrpSpPr>
            <a:grpSpLocks/>
          </p:cNvGrpSpPr>
          <p:nvPr/>
        </p:nvGrpSpPr>
        <p:grpSpPr bwMode="auto">
          <a:xfrm>
            <a:off x="4876800" y="228600"/>
            <a:ext cx="3657600" cy="3886200"/>
            <a:chOff x="1728" y="1776"/>
            <a:chExt cx="2304" cy="2448"/>
          </a:xfrm>
        </p:grpSpPr>
        <p:grpSp>
          <p:nvGrpSpPr>
            <p:cNvPr id="13320" name="Group 4"/>
            <p:cNvGrpSpPr>
              <a:grpSpLocks/>
            </p:cNvGrpSpPr>
            <p:nvPr/>
          </p:nvGrpSpPr>
          <p:grpSpPr bwMode="auto">
            <a:xfrm>
              <a:off x="1728" y="1776"/>
              <a:ext cx="2304" cy="2448"/>
              <a:chOff x="1728" y="1776"/>
              <a:chExt cx="2304" cy="2448"/>
            </a:xfrm>
          </p:grpSpPr>
          <p:sp>
            <p:nvSpPr>
              <p:cNvPr id="13326" name="AutoShape 5"/>
              <p:cNvSpPr>
                <a:spLocks noChangeArrowheads="1"/>
              </p:cNvSpPr>
              <p:nvPr/>
            </p:nvSpPr>
            <p:spPr bwMode="auto">
              <a:xfrm>
                <a:off x="2016" y="2208"/>
                <a:ext cx="1584" cy="1584"/>
              </a:xfrm>
              <a:prstGeom prst="pentagon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7" name="Line 6"/>
              <p:cNvSpPr>
                <a:spLocks noChangeShapeType="1"/>
              </p:cNvSpPr>
              <p:nvPr/>
            </p:nvSpPr>
            <p:spPr bwMode="auto">
              <a:xfrm flipV="1">
                <a:off x="2016" y="1776"/>
                <a:ext cx="1392" cy="100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8" name="Line 7"/>
              <p:cNvSpPr>
                <a:spLocks noChangeShapeType="1"/>
              </p:cNvSpPr>
              <p:nvPr/>
            </p:nvSpPr>
            <p:spPr bwMode="auto">
              <a:xfrm>
                <a:off x="2832" y="2208"/>
                <a:ext cx="1200" cy="91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9" name="Line 8"/>
              <p:cNvSpPr>
                <a:spLocks noChangeShapeType="1"/>
              </p:cNvSpPr>
              <p:nvPr/>
            </p:nvSpPr>
            <p:spPr bwMode="auto">
              <a:xfrm flipH="1">
                <a:off x="3168" y="2784"/>
                <a:ext cx="432" cy="14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0" name="Line 9"/>
              <p:cNvSpPr>
                <a:spLocks noChangeShapeType="1"/>
              </p:cNvSpPr>
              <p:nvPr/>
            </p:nvSpPr>
            <p:spPr bwMode="auto">
              <a:xfrm flipH="1">
                <a:off x="1728" y="3792"/>
                <a:ext cx="15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1" name="Line 10"/>
              <p:cNvSpPr>
                <a:spLocks noChangeShapeType="1"/>
              </p:cNvSpPr>
              <p:nvPr/>
            </p:nvSpPr>
            <p:spPr bwMode="auto">
              <a:xfrm flipH="1" flipV="1">
                <a:off x="1728" y="1968"/>
                <a:ext cx="576" cy="18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21" name="Text Box 11"/>
            <p:cNvSpPr txBox="1">
              <a:spLocks noChangeArrowheads="1"/>
            </p:cNvSpPr>
            <p:nvPr/>
          </p:nvSpPr>
          <p:spPr bwMode="auto">
            <a:xfrm>
              <a:off x="1968" y="2400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charset="0"/>
                </a:rPr>
                <a:t>1</a:t>
              </a:r>
            </a:p>
          </p:txBody>
        </p:sp>
        <p:sp>
          <p:nvSpPr>
            <p:cNvPr id="13322" name="Text Box 12"/>
            <p:cNvSpPr txBox="1">
              <a:spLocks noChangeArrowheads="1"/>
            </p:cNvSpPr>
            <p:nvPr/>
          </p:nvSpPr>
          <p:spPr bwMode="auto">
            <a:xfrm>
              <a:off x="2976" y="2064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charset="0"/>
                </a:rPr>
                <a:t>2</a:t>
              </a:r>
            </a:p>
          </p:txBody>
        </p:sp>
        <p:sp>
          <p:nvSpPr>
            <p:cNvPr id="13323" name="Text Box 13"/>
            <p:cNvSpPr txBox="1">
              <a:spLocks noChangeArrowheads="1"/>
            </p:cNvSpPr>
            <p:nvPr/>
          </p:nvSpPr>
          <p:spPr bwMode="auto">
            <a:xfrm>
              <a:off x="3552" y="2928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charset="0"/>
                </a:rPr>
                <a:t>3</a:t>
              </a:r>
            </a:p>
          </p:txBody>
        </p:sp>
        <p:sp>
          <p:nvSpPr>
            <p:cNvPr id="13324" name="Text Box 14"/>
            <p:cNvSpPr txBox="1">
              <a:spLocks noChangeArrowheads="1"/>
            </p:cNvSpPr>
            <p:nvPr/>
          </p:nvSpPr>
          <p:spPr bwMode="auto">
            <a:xfrm>
              <a:off x="2976" y="3792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charset="0"/>
                </a:rPr>
                <a:t>4</a:t>
              </a:r>
            </a:p>
          </p:txBody>
        </p:sp>
        <p:sp>
          <p:nvSpPr>
            <p:cNvPr id="13325" name="Text Box 15"/>
            <p:cNvSpPr txBox="1">
              <a:spLocks noChangeArrowheads="1"/>
            </p:cNvSpPr>
            <p:nvPr/>
          </p:nvSpPr>
          <p:spPr bwMode="auto">
            <a:xfrm>
              <a:off x="2016" y="3504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charset="0"/>
                </a:rPr>
                <a:t>5</a:t>
              </a:r>
            </a:p>
          </p:txBody>
        </p:sp>
      </p:grpSp>
      <p:graphicFrame>
        <p:nvGraphicFramePr>
          <p:cNvPr id="13318" name="Object 16"/>
          <p:cNvGraphicFramePr>
            <a:graphicFrameLocks noChangeAspect="1"/>
          </p:cNvGraphicFramePr>
          <p:nvPr/>
        </p:nvGraphicFramePr>
        <p:xfrm>
          <a:off x="381000" y="4343400"/>
          <a:ext cx="86106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3" imgW="4978400" imgH="431800" progId="Equation.DSMT4">
                  <p:embed/>
                </p:oleObj>
              </mc:Choice>
              <mc:Fallback>
                <p:oleObj name="Equation" r:id="rId3" imgW="49784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343400"/>
                        <a:ext cx="86106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9" name="Text Box 17"/>
          <p:cNvSpPr txBox="1">
            <a:spLocks noChangeArrowheads="1"/>
          </p:cNvSpPr>
          <p:nvPr/>
        </p:nvSpPr>
        <p:spPr bwMode="auto">
          <a:xfrm>
            <a:off x="7239000" y="14288"/>
            <a:ext cx="1524000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POLYGONS</a:t>
            </a:r>
          </a:p>
        </p:txBody>
      </p:sp>
    </p:spTree>
    <p:extLst>
      <p:ext uri="{BB962C8B-B14F-4D97-AF65-F5344CB8AC3E}">
        <p14:creationId xmlns:p14="http://schemas.microsoft.com/office/powerpoint/2010/main" val="2416424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ZapfHumnst BT" charset="0"/>
              </a:rPr>
              <a:t>10/17/2007</a:t>
            </a:r>
          </a:p>
        </p:txBody>
      </p:sp>
      <p:sp>
        <p:nvSpPr>
          <p:cNvPr id="14339" name="Footer Placeholder 2"/>
          <p:cNvSpPr>
            <a:spLocks noGrp="1"/>
          </p:cNvSpPr>
          <p:nvPr>
            <p:ph type="ftr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ZapfHumnst BT" charset="0"/>
              </a:rPr>
              <a:t>EQ: How do I find the measure of an interior &amp; exterior angle of a polygon?</a:t>
            </a:r>
          </a:p>
        </p:txBody>
      </p:sp>
      <p:sp>
        <p:nvSpPr>
          <p:cNvPr id="14340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3810000" cy="2590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>
                <a:latin typeface="Times New Roman" charset="0"/>
              </a:rPr>
              <a:t>If any convex polygon, the </a:t>
            </a:r>
            <a:r>
              <a:rPr lang="en-US" sz="3200">
                <a:solidFill>
                  <a:srgbClr val="FF0000"/>
                </a:solidFill>
                <a:latin typeface="Times New Roman" charset="0"/>
              </a:rPr>
              <a:t>sum</a:t>
            </a:r>
            <a:r>
              <a:rPr lang="en-US" sz="3200">
                <a:latin typeface="Times New Roman" charset="0"/>
              </a:rPr>
              <a:t> of the measures of the </a:t>
            </a:r>
            <a:r>
              <a:rPr lang="en-US" sz="3200">
                <a:solidFill>
                  <a:srgbClr val="FF0000"/>
                </a:solidFill>
                <a:latin typeface="Times New Roman" charset="0"/>
              </a:rPr>
              <a:t>exterior </a:t>
            </a:r>
            <a:r>
              <a:rPr lang="en-US" sz="3200">
                <a:latin typeface="Times New Roman" charset="0"/>
              </a:rPr>
              <a:t>angles, one at each vertex, is </a:t>
            </a:r>
            <a:r>
              <a:rPr lang="en-US" sz="3200">
                <a:solidFill>
                  <a:srgbClr val="FF0000"/>
                </a:solidFill>
                <a:latin typeface="Times New Roman" charset="0"/>
              </a:rPr>
              <a:t>360</a:t>
            </a:r>
            <a:r>
              <a:rPr lang="en-US" sz="320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°</a:t>
            </a:r>
            <a:r>
              <a:rPr lang="en-US" sz="3200">
                <a:latin typeface="Times New Roman" charset="0"/>
                <a:cs typeface="Times New Roman" charset="0"/>
              </a:rPr>
              <a:t>.</a:t>
            </a:r>
            <a:endParaRPr lang="en-US" sz="3200">
              <a:latin typeface="Times New Roman" charset="0"/>
            </a:endParaRPr>
          </a:p>
        </p:txBody>
      </p:sp>
      <p:sp>
        <p:nvSpPr>
          <p:cNvPr id="14341" name="AutoShape 3"/>
          <p:cNvSpPr>
            <a:spLocks noChangeArrowheads="1"/>
          </p:cNvSpPr>
          <p:nvPr/>
        </p:nvSpPr>
        <p:spPr bwMode="auto">
          <a:xfrm>
            <a:off x="5334000" y="1219200"/>
            <a:ext cx="2895600" cy="2438400"/>
          </a:xfrm>
          <a:prstGeom prst="triangle">
            <a:avLst>
              <a:gd name="adj" fmla="val 23111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Line 4"/>
          <p:cNvSpPr>
            <a:spLocks noChangeShapeType="1"/>
          </p:cNvSpPr>
          <p:nvPr/>
        </p:nvSpPr>
        <p:spPr bwMode="auto">
          <a:xfrm flipV="1">
            <a:off x="5334000" y="152400"/>
            <a:ext cx="914400" cy="3505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5"/>
          <p:cNvSpPr>
            <a:spLocks noChangeShapeType="1"/>
          </p:cNvSpPr>
          <p:nvPr/>
        </p:nvSpPr>
        <p:spPr bwMode="auto">
          <a:xfrm>
            <a:off x="6019800" y="1219200"/>
            <a:ext cx="2743200" cy="297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6"/>
          <p:cNvSpPr>
            <a:spLocks noChangeShapeType="1"/>
          </p:cNvSpPr>
          <p:nvPr/>
        </p:nvSpPr>
        <p:spPr bwMode="auto">
          <a:xfrm flipH="1">
            <a:off x="4114800" y="3657600"/>
            <a:ext cx="411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Text Box 7"/>
          <p:cNvSpPr txBox="1">
            <a:spLocks noChangeArrowheads="1"/>
          </p:cNvSpPr>
          <p:nvPr/>
        </p:nvSpPr>
        <p:spPr bwMode="auto">
          <a:xfrm>
            <a:off x="6248400" y="9144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1</a:t>
            </a:r>
          </a:p>
        </p:txBody>
      </p:sp>
      <p:sp>
        <p:nvSpPr>
          <p:cNvPr id="14346" name="Text Box 8"/>
          <p:cNvSpPr txBox="1">
            <a:spLocks noChangeArrowheads="1"/>
          </p:cNvSpPr>
          <p:nvPr/>
        </p:nvSpPr>
        <p:spPr bwMode="auto">
          <a:xfrm>
            <a:off x="5029200" y="32004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3</a:t>
            </a:r>
          </a:p>
        </p:txBody>
      </p:sp>
      <p:sp>
        <p:nvSpPr>
          <p:cNvPr id="14347" name="Text Box 9"/>
          <p:cNvSpPr txBox="1">
            <a:spLocks noChangeArrowheads="1"/>
          </p:cNvSpPr>
          <p:nvPr/>
        </p:nvSpPr>
        <p:spPr bwMode="auto">
          <a:xfrm>
            <a:off x="7924800" y="3657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Times New Roman" charset="0"/>
              </a:rPr>
              <a:t>2</a:t>
            </a:r>
          </a:p>
        </p:txBody>
      </p:sp>
      <p:graphicFrame>
        <p:nvGraphicFramePr>
          <p:cNvPr id="14348" name="Object 10"/>
          <p:cNvGraphicFramePr>
            <a:graphicFrameLocks noChangeAspect="1"/>
          </p:cNvGraphicFramePr>
          <p:nvPr/>
        </p:nvGraphicFramePr>
        <p:xfrm>
          <a:off x="228600" y="4114800"/>
          <a:ext cx="8534400" cy="1138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3" imgW="3238500" imgH="431800" progId="Equation.DSMT4">
                  <p:embed/>
                </p:oleObj>
              </mc:Choice>
              <mc:Fallback>
                <p:oleObj name="Equation" r:id="rId3" imgW="32385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114800"/>
                        <a:ext cx="8534400" cy="1138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9" name="Text Box 11"/>
          <p:cNvSpPr txBox="1">
            <a:spLocks noChangeArrowheads="1"/>
          </p:cNvSpPr>
          <p:nvPr/>
        </p:nvSpPr>
        <p:spPr bwMode="auto">
          <a:xfrm>
            <a:off x="7239000" y="14288"/>
            <a:ext cx="1524000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POLYGONS</a:t>
            </a:r>
          </a:p>
        </p:txBody>
      </p:sp>
    </p:spTree>
    <p:extLst>
      <p:ext uri="{BB962C8B-B14F-4D97-AF65-F5344CB8AC3E}">
        <p14:creationId xmlns:p14="http://schemas.microsoft.com/office/powerpoint/2010/main" val="922683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ZapfHumnst BT" charset="0"/>
              </a:rPr>
              <a:t>10/17/2007</a:t>
            </a:r>
          </a:p>
        </p:txBody>
      </p:sp>
      <p:sp>
        <p:nvSpPr>
          <p:cNvPr id="15363" name="Footer Placeholder 3"/>
          <p:cNvSpPr>
            <a:spLocks noGrp="1"/>
          </p:cNvSpPr>
          <p:nvPr>
            <p:ph type="ftr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ZapfHumnst BT" charset="0"/>
              </a:rPr>
              <a:t>EQ: How do I find the measure of an interior &amp; exterior angle of a polygon?</a:t>
            </a:r>
          </a:p>
        </p:txBody>
      </p:sp>
      <p:sp>
        <p:nvSpPr>
          <p:cNvPr id="15364" name="Rectangle 2"/>
          <p:cNvSpPr>
            <a:spLocks noChangeArrowheads="1"/>
          </p:cNvSpPr>
          <p:nvPr/>
        </p:nvSpPr>
        <p:spPr bwMode="auto">
          <a:xfrm>
            <a:off x="457200" y="1447800"/>
            <a:ext cx="8229600" cy="487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686800" cy="1143000"/>
          </a:xfrm>
        </p:spPr>
        <p:txBody>
          <a:bodyPr/>
          <a:lstStyle/>
          <a:p>
            <a:pPr eaLnBrk="1" hangingPunct="1"/>
            <a:r>
              <a:rPr lang="en-US" sz="3200" dirty="0">
                <a:latin typeface="Times New Roman" charset="0"/>
              </a:rPr>
              <a:t>Ex. </a:t>
            </a:r>
            <a:r>
              <a:rPr lang="en-US" sz="3200" dirty="0" smtClean="0">
                <a:latin typeface="Times New Roman" charset="0"/>
              </a:rPr>
              <a:t>5  </a:t>
            </a:r>
            <a:r>
              <a:rPr lang="en-US" sz="3200" dirty="0">
                <a:latin typeface="Times New Roman" charset="0"/>
              </a:rPr>
              <a:t>Find the measure of ONE exterior angle of a regular hexagon.</a:t>
            </a:r>
          </a:p>
        </p:txBody>
      </p:sp>
      <p:sp>
        <p:nvSpPr>
          <p:cNvPr id="1369092" name="Text Box 4"/>
          <p:cNvSpPr txBox="1">
            <a:spLocks noChangeArrowheads="1"/>
          </p:cNvSpPr>
          <p:nvPr/>
        </p:nvSpPr>
        <p:spPr bwMode="auto">
          <a:xfrm>
            <a:off x="5638800" y="5105400"/>
            <a:ext cx="990600" cy="60483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>
                <a:latin typeface="Times New Roman" charset="0"/>
              </a:rPr>
              <a:t>60</a:t>
            </a:r>
            <a:r>
              <a:rPr lang="en-US" sz="3200">
                <a:latin typeface="Times New Roman" charset="0"/>
                <a:cs typeface="Times New Roman" charset="0"/>
              </a:rPr>
              <a:t>°</a:t>
            </a:r>
            <a:endParaRPr lang="en-US" sz="3200">
              <a:latin typeface="Times New Roman" charset="0"/>
            </a:endParaRPr>
          </a:p>
        </p:txBody>
      </p:sp>
      <p:grpSp>
        <p:nvGrpSpPr>
          <p:cNvPr id="15367" name="Group 5"/>
          <p:cNvGrpSpPr>
            <a:grpSpLocks/>
          </p:cNvGrpSpPr>
          <p:nvPr/>
        </p:nvGrpSpPr>
        <p:grpSpPr bwMode="auto">
          <a:xfrm>
            <a:off x="762000" y="1676400"/>
            <a:ext cx="3810000" cy="4495800"/>
            <a:chOff x="480" y="1056"/>
            <a:chExt cx="2400" cy="2832"/>
          </a:xfrm>
        </p:grpSpPr>
        <p:sp>
          <p:nvSpPr>
            <p:cNvPr id="15371" name="AutoShape 6"/>
            <p:cNvSpPr>
              <a:spLocks noChangeArrowheads="1"/>
            </p:cNvSpPr>
            <p:nvPr/>
          </p:nvSpPr>
          <p:spPr bwMode="auto">
            <a:xfrm>
              <a:off x="720" y="1536"/>
              <a:ext cx="1968" cy="1920"/>
            </a:xfrm>
            <a:prstGeom prst="hexagon">
              <a:avLst>
                <a:gd name="adj" fmla="val 25625"/>
                <a:gd name="vf" fmla="val 115470"/>
              </a:avLst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2" name="Line 7"/>
            <p:cNvSpPr>
              <a:spLocks noChangeShapeType="1"/>
            </p:cNvSpPr>
            <p:nvPr/>
          </p:nvSpPr>
          <p:spPr bwMode="auto">
            <a:xfrm>
              <a:off x="1200" y="1536"/>
              <a:ext cx="16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Line 8"/>
            <p:cNvSpPr>
              <a:spLocks noChangeShapeType="1"/>
            </p:cNvSpPr>
            <p:nvPr/>
          </p:nvSpPr>
          <p:spPr bwMode="auto">
            <a:xfrm>
              <a:off x="2208" y="1536"/>
              <a:ext cx="672" cy="13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4" name="Line 9"/>
            <p:cNvSpPr>
              <a:spLocks noChangeShapeType="1"/>
            </p:cNvSpPr>
            <p:nvPr/>
          </p:nvSpPr>
          <p:spPr bwMode="auto">
            <a:xfrm flipH="1">
              <a:off x="1968" y="2496"/>
              <a:ext cx="720" cy="13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5" name="Line 10"/>
            <p:cNvSpPr>
              <a:spLocks noChangeShapeType="1"/>
            </p:cNvSpPr>
            <p:nvPr/>
          </p:nvSpPr>
          <p:spPr bwMode="auto">
            <a:xfrm flipH="1">
              <a:off x="624" y="3456"/>
              <a:ext cx="15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6" name="Line 11"/>
            <p:cNvSpPr>
              <a:spLocks noChangeShapeType="1"/>
            </p:cNvSpPr>
            <p:nvPr/>
          </p:nvSpPr>
          <p:spPr bwMode="auto">
            <a:xfrm flipH="1" flipV="1">
              <a:off x="480" y="2064"/>
              <a:ext cx="720" cy="13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7" name="Line 12"/>
            <p:cNvSpPr>
              <a:spLocks noChangeShapeType="1"/>
            </p:cNvSpPr>
            <p:nvPr/>
          </p:nvSpPr>
          <p:spPr bwMode="auto">
            <a:xfrm flipV="1">
              <a:off x="720" y="1056"/>
              <a:ext cx="720" cy="14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369101" name="Object 13"/>
          <p:cNvGraphicFramePr>
            <a:graphicFrameLocks noChangeAspect="1"/>
          </p:cNvGraphicFramePr>
          <p:nvPr/>
        </p:nvGraphicFramePr>
        <p:xfrm>
          <a:off x="4572000" y="2590800"/>
          <a:ext cx="4038600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3" imgW="3467100" imgH="723900" progId="Equation.3">
                  <p:embed/>
                </p:oleObj>
              </mc:Choice>
              <mc:Fallback>
                <p:oleObj name="Equation" r:id="rId3" imgW="3467100" imgH="723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590800"/>
                        <a:ext cx="4038600" cy="842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9102" name="Object 14"/>
          <p:cNvGraphicFramePr>
            <a:graphicFrameLocks noChangeAspect="1"/>
          </p:cNvGraphicFramePr>
          <p:nvPr/>
        </p:nvGraphicFramePr>
        <p:xfrm>
          <a:off x="5638800" y="3581400"/>
          <a:ext cx="1371600" cy="131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5" imgW="901309" imgH="863225" progId="Equation.DSMT4">
                  <p:embed/>
                </p:oleObj>
              </mc:Choice>
              <mc:Fallback>
                <p:oleObj name="Equation" r:id="rId5" imgW="901309" imgH="86322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581400"/>
                        <a:ext cx="1371600" cy="1312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0" name="Text Box 15"/>
          <p:cNvSpPr txBox="1">
            <a:spLocks noChangeArrowheads="1"/>
          </p:cNvSpPr>
          <p:nvPr/>
        </p:nvSpPr>
        <p:spPr bwMode="auto">
          <a:xfrm>
            <a:off x="7239000" y="14288"/>
            <a:ext cx="1524000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POLYGONS</a:t>
            </a:r>
          </a:p>
        </p:txBody>
      </p:sp>
    </p:spTree>
    <p:extLst>
      <p:ext uri="{BB962C8B-B14F-4D97-AF65-F5344CB8AC3E}">
        <p14:creationId xmlns:p14="http://schemas.microsoft.com/office/powerpoint/2010/main" val="3403288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9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69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9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69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9092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ZapfHumnst BT" charset="0"/>
              </a:rPr>
              <a:t>10/17/2007</a:t>
            </a:r>
          </a:p>
        </p:txBody>
      </p:sp>
      <p:sp>
        <p:nvSpPr>
          <p:cNvPr id="16387" name="Footer Placeholder 3"/>
          <p:cNvSpPr>
            <a:spLocks noGrp="1"/>
          </p:cNvSpPr>
          <p:nvPr>
            <p:ph type="ftr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ZapfHumnst BT" charset="0"/>
              </a:rPr>
              <a:t>EQ: How do I find the measure of an interior &amp; exterior angle of a polygon?</a:t>
            </a:r>
          </a:p>
        </p:txBody>
      </p:sp>
      <p:sp>
        <p:nvSpPr>
          <p:cNvPr id="16388" name="Rectangle 2"/>
          <p:cNvSpPr>
            <a:spLocks noChangeArrowheads="1"/>
          </p:cNvSpPr>
          <p:nvPr/>
        </p:nvSpPr>
        <p:spPr bwMode="auto">
          <a:xfrm>
            <a:off x="457200" y="1447800"/>
            <a:ext cx="8229600" cy="487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686800" cy="1143000"/>
          </a:xfrm>
        </p:spPr>
        <p:txBody>
          <a:bodyPr/>
          <a:lstStyle/>
          <a:p>
            <a:pPr eaLnBrk="1" hangingPunct="1"/>
            <a:r>
              <a:rPr lang="en-US" sz="3200" dirty="0">
                <a:latin typeface="Times New Roman" charset="0"/>
              </a:rPr>
              <a:t>Ex. </a:t>
            </a:r>
            <a:r>
              <a:rPr lang="en-US" sz="3200" dirty="0" smtClean="0">
                <a:latin typeface="Times New Roman" charset="0"/>
              </a:rPr>
              <a:t>6  </a:t>
            </a:r>
            <a:r>
              <a:rPr lang="en-US" sz="3200" dirty="0">
                <a:latin typeface="Times New Roman" charset="0"/>
              </a:rPr>
              <a:t>Find the measure of ONE exterior angle of a regular heptagon.</a:t>
            </a:r>
          </a:p>
        </p:txBody>
      </p:sp>
      <p:sp>
        <p:nvSpPr>
          <p:cNvPr id="1370116" name="Text Box 4"/>
          <p:cNvSpPr txBox="1">
            <a:spLocks noChangeArrowheads="1"/>
          </p:cNvSpPr>
          <p:nvPr/>
        </p:nvSpPr>
        <p:spPr bwMode="auto">
          <a:xfrm>
            <a:off x="3657600" y="4648200"/>
            <a:ext cx="1524000" cy="60483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>
                <a:latin typeface="Times New Roman" charset="0"/>
              </a:rPr>
              <a:t>51.4</a:t>
            </a:r>
            <a:r>
              <a:rPr lang="en-US" sz="3200">
                <a:latin typeface="Times New Roman" charset="0"/>
                <a:cs typeface="Times New Roman" charset="0"/>
              </a:rPr>
              <a:t>°</a:t>
            </a:r>
            <a:endParaRPr lang="en-US" sz="3200">
              <a:latin typeface="Times New Roman" charset="0"/>
            </a:endParaRPr>
          </a:p>
        </p:txBody>
      </p:sp>
      <p:graphicFrame>
        <p:nvGraphicFramePr>
          <p:cNvPr id="1370117" name="Object 5"/>
          <p:cNvGraphicFramePr>
            <a:graphicFrameLocks noChangeAspect="1"/>
          </p:cNvGraphicFramePr>
          <p:nvPr/>
        </p:nvGraphicFramePr>
        <p:xfrm>
          <a:off x="2514600" y="2057400"/>
          <a:ext cx="4038600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3" imgW="3467100" imgH="723900" progId="Equation.3">
                  <p:embed/>
                </p:oleObj>
              </mc:Choice>
              <mc:Fallback>
                <p:oleObj name="Equation" r:id="rId3" imgW="3467100" imgH="723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057400"/>
                        <a:ext cx="4038600" cy="842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0118" name="Object 6"/>
          <p:cNvGraphicFramePr>
            <a:graphicFrameLocks noChangeAspect="1"/>
          </p:cNvGraphicFramePr>
          <p:nvPr/>
        </p:nvGraphicFramePr>
        <p:xfrm>
          <a:off x="3886200" y="2971800"/>
          <a:ext cx="1371600" cy="131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5" imgW="901309" imgH="863225" progId="Equation.DSMT4">
                  <p:embed/>
                </p:oleObj>
              </mc:Choice>
              <mc:Fallback>
                <p:oleObj name="Equation" r:id="rId5" imgW="901309" imgH="86322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971800"/>
                        <a:ext cx="1371600" cy="1312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3" name="Text Box 7"/>
          <p:cNvSpPr txBox="1">
            <a:spLocks noChangeArrowheads="1"/>
          </p:cNvSpPr>
          <p:nvPr/>
        </p:nvSpPr>
        <p:spPr bwMode="auto">
          <a:xfrm>
            <a:off x="7239000" y="14288"/>
            <a:ext cx="1524000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POLYGONS</a:t>
            </a:r>
          </a:p>
        </p:txBody>
      </p:sp>
    </p:spTree>
    <p:extLst>
      <p:ext uri="{BB962C8B-B14F-4D97-AF65-F5344CB8AC3E}">
        <p14:creationId xmlns:p14="http://schemas.microsoft.com/office/powerpoint/2010/main" val="1639747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7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7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0116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ZapfHumnst BT" charset="0"/>
              </a:rPr>
              <a:t>10/17/2007</a:t>
            </a:r>
          </a:p>
        </p:txBody>
      </p:sp>
      <p:sp>
        <p:nvSpPr>
          <p:cNvPr id="18435" name="Footer Placeholder 3"/>
          <p:cNvSpPr>
            <a:spLocks noGrp="1"/>
          </p:cNvSpPr>
          <p:nvPr>
            <p:ph type="ftr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ZapfHumnst BT" charset="0"/>
              </a:rPr>
              <a:t>EQ: How do I find the measure of an interior &amp; exterior angle of a polygon?</a:t>
            </a:r>
          </a:p>
        </p:txBody>
      </p:sp>
      <p:sp>
        <p:nvSpPr>
          <p:cNvPr id="18436" name="Rectangle 2"/>
          <p:cNvSpPr>
            <a:spLocks noChangeArrowheads="1"/>
          </p:cNvSpPr>
          <p:nvPr/>
        </p:nvSpPr>
        <p:spPr bwMode="auto">
          <a:xfrm>
            <a:off x="457200" y="1447800"/>
            <a:ext cx="8229600" cy="487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7086600" cy="1447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3200" dirty="0">
                <a:latin typeface="Times New Roman" charset="0"/>
              </a:rPr>
              <a:t>Ex. </a:t>
            </a:r>
            <a:r>
              <a:rPr lang="en-US" sz="3200" dirty="0" smtClean="0">
                <a:latin typeface="Times New Roman" charset="0"/>
              </a:rPr>
              <a:t>7  </a:t>
            </a:r>
            <a:r>
              <a:rPr lang="en-US" sz="3200" dirty="0">
                <a:latin typeface="Times New Roman" charset="0"/>
              </a:rPr>
              <a:t>The measure of the exterior angle of a quadrilateral are x, 3x, 5x, and 3x.  Find the measure of each angle.</a:t>
            </a:r>
          </a:p>
        </p:txBody>
      </p:sp>
      <p:sp>
        <p:nvSpPr>
          <p:cNvPr id="1372164" name="Text Box 4"/>
          <p:cNvSpPr txBox="1">
            <a:spLocks noChangeArrowheads="1"/>
          </p:cNvSpPr>
          <p:nvPr/>
        </p:nvSpPr>
        <p:spPr bwMode="auto">
          <a:xfrm>
            <a:off x="2057400" y="4191000"/>
            <a:ext cx="4572000" cy="60483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>
                <a:latin typeface="Times New Roman" charset="0"/>
                <a:cs typeface="Times New Roman" charset="0"/>
              </a:rPr>
              <a:t>30°, 90°, 150°, and 30°</a:t>
            </a:r>
            <a:endParaRPr lang="en-US" sz="3200">
              <a:latin typeface="Times New Roman" charset="0"/>
            </a:endParaRPr>
          </a:p>
        </p:txBody>
      </p:sp>
      <p:sp>
        <p:nvSpPr>
          <p:cNvPr id="18439" name="Text Box 5"/>
          <p:cNvSpPr txBox="1">
            <a:spLocks noChangeArrowheads="1"/>
          </p:cNvSpPr>
          <p:nvPr/>
        </p:nvSpPr>
        <p:spPr bwMode="auto">
          <a:xfrm>
            <a:off x="7239000" y="14288"/>
            <a:ext cx="1524000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POLYGONS</a:t>
            </a:r>
          </a:p>
        </p:txBody>
      </p:sp>
    </p:spTree>
    <p:extLst>
      <p:ext uri="{BB962C8B-B14F-4D97-AF65-F5344CB8AC3E}">
        <p14:creationId xmlns:p14="http://schemas.microsoft.com/office/powerpoint/2010/main" val="2134706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64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latin typeface="Times New Roman" charset="0"/>
              </a:rPr>
              <a:t>Ex. </a:t>
            </a:r>
            <a:r>
              <a:rPr lang="en-US" dirty="0" smtClean="0">
                <a:latin typeface="Times New Roman" charset="0"/>
              </a:rPr>
              <a:t>8   </a:t>
            </a:r>
            <a:r>
              <a:rPr lang="en-US" dirty="0" smtClean="0"/>
              <a:t>Find x.</a:t>
            </a:r>
            <a:endParaRPr lang="en-US" dirty="0"/>
          </a:p>
        </p:txBody>
      </p:sp>
      <p:pic>
        <p:nvPicPr>
          <p:cNvPr id="5" name="Picture 4" descr="Screen Shot 2012-01-16 at 9.02.3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086" y="2243859"/>
            <a:ext cx="5499100" cy="4102100"/>
          </a:xfrm>
          <a:prstGeom prst="rect">
            <a:avLst/>
          </a:prstGeom>
        </p:spPr>
      </p:pic>
      <p:sp>
        <p:nvSpPr>
          <p:cNvPr id="6" name="Donut 5"/>
          <p:cNvSpPr/>
          <p:nvPr/>
        </p:nvSpPr>
        <p:spPr>
          <a:xfrm>
            <a:off x="6211455" y="2243859"/>
            <a:ext cx="230909" cy="203777"/>
          </a:xfrm>
          <a:prstGeom prst="don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Donut 6"/>
          <p:cNvSpPr/>
          <p:nvPr/>
        </p:nvSpPr>
        <p:spPr>
          <a:xfrm flipH="1" flipV="1">
            <a:off x="6049817" y="4756728"/>
            <a:ext cx="278822" cy="207359"/>
          </a:xfrm>
          <a:prstGeom prst="donut">
            <a:avLst/>
          </a:prstGeom>
          <a:solidFill>
            <a:schemeClr val="accent4">
              <a:lumMod val="60000"/>
              <a:lumOff val="4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Donut 7"/>
          <p:cNvSpPr/>
          <p:nvPr/>
        </p:nvSpPr>
        <p:spPr>
          <a:xfrm flipH="1" flipV="1">
            <a:off x="3823844" y="5463312"/>
            <a:ext cx="278822" cy="207359"/>
          </a:xfrm>
          <a:prstGeom prst="donut">
            <a:avLst/>
          </a:prstGeom>
          <a:solidFill>
            <a:schemeClr val="accent4">
              <a:lumMod val="60000"/>
              <a:lumOff val="4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397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latin typeface="Times New Roman" charset="0"/>
              </a:rPr>
              <a:t>Ex. </a:t>
            </a:r>
            <a:r>
              <a:rPr lang="en-US" dirty="0" smtClean="0">
                <a:latin typeface="Times New Roman" charset="0"/>
              </a:rPr>
              <a:t>9   </a:t>
            </a:r>
            <a:r>
              <a:rPr lang="en-US" dirty="0"/>
              <a:t>Find x.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441" y="2057400"/>
            <a:ext cx="4173103" cy="403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754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Interior and Exterior </a:t>
            </a:r>
            <a:r>
              <a:rPr lang="en-US" dirty="0" smtClean="0"/>
              <a:t>Angles</a:t>
            </a:r>
            <a:br>
              <a:rPr lang="en-US" dirty="0" smtClean="0"/>
            </a:br>
            <a:r>
              <a:rPr lang="en-US" dirty="0">
                <a:latin typeface="Times New Roman" charset="0"/>
              </a:rPr>
              <a:t>Ex. </a:t>
            </a:r>
            <a:r>
              <a:rPr lang="en-US" dirty="0" smtClean="0">
                <a:latin typeface="Times New Roman" charset="0"/>
              </a:rPr>
              <a:t>10   </a:t>
            </a:r>
            <a:r>
              <a:rPr lang="en-US" dirty="0"/>
              <a:t>Find x.</a:t>
            </a:r>
            <a:endParaRPr lang="en-US" dirty="0"/>
          </a:p>
        </p:txBody>
      </p:sp>
      <p:pic>
        <p:nvPicPr>
          <p:cNvPr id="4" name="Picture 3" descr="Screen Shot 2012-01-16 at 9.06.55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34" r="89646" b="17643"/>
          <a:stretch/>
        </p:blipFill>
        <p:spPr>
          <a:xfrm>
            <a:off x="457199" y="2082801"/>
            <a:ext cx="946727" cy="2535382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4779818" y="6026727"/>
            <a:ext cx="348672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6965576" y="3232727"/>
            <a:ext cx="1300969" cy="2794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5195455" y="1616364"/>
            <a:ext cx="2701638" cy="24014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209636" y="2251363"/>
            <a:ext cx="2770909" cy="19627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948545" y="3681605"/>
            <a:ext cx="1085273" cy="31763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816619"/>
              </p:ext>
            </p:extLst>
          </p:nvPr>
        </p:nvGraphicFramePr>
        <p:xfrm>
          <a:off x="4514850" y="334645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9" name="Equation" r:id="rId4" imgW="114300" imgH="165100" progId="Equation.3">
                  <p:embed/>
                </p:oleObj>
              </mc:Choice>
              <mc:Fallback>
                <p:oleObj name="Equation" r:id="rId4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14850" y="334645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248026"/>
              </p:ext>
            </p:extLst>
          </p:nvPr>
        </p:nvGraphicFramePr>
        <p:xfrm>
          <a:off x="4165888" y="3466764"/>
          <a:ext cx="697923" cy="758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0" name="Equation" r:id="rId6" imgW="241300" imgH="203200" progId="Equation.3">
                  <p:embed/>
                </p:oleObj>
              </mc:Choice>
              <mc:Fallback>
                <p:oleObj name="Equation" r:id="rId6" imgW="2413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165888" y="3466764"/>
                        <a:ext cx="697923" cy="7588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9253523"/>
              </p:ext>
            </p:extLst>
          </p:nvPr>
        </p:nvGraphicFramePr>
        <p:xfrm>
          <a:off x="4743450" y="5356225"/>
          <a:ext cx="5810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1" name="Equation" r:id="rId8" imgW="228600" imgH="190500" progId="Equation.3">
                  <p:embed/>
                </p:oleObj>
              </mc:Choice>
              <mc:Fallback>
                <p:oleObj name="Equation" r:id="rId8" imgW="228600" imgH="190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743450" y="5356225"/>
                        <a:ext cx="581025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2174075"/>
              </p:ext>
            </p:extLst>
          </p:nvPr>
        </p:nvGraphicFramePr>
        <p:xfrm>
          <a:off x="4919518" y="5844309"/>
          <a:ext cx="525318" cy="6904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2" name="Equation" r:id="rId10" imgW="127000" imgH="203200" progId="Equation.3">
                  <p:embed/>
                </p:oleObj>
              </mc:Choice>
              <mc:Fallback>
                <p:oleObj name="Equation" r:id="rId10" imgW="1270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919518" y="5844309"/>
                        <a:ext cx="525318" cy="6904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1244056"/>
              </p:ext>
            </p:extLst>
          </p:nvPr>
        </p:nvGraphicFramePr>
        <p:xfrm>
          <a:off x="3541568" y="3856182"/>
          <a:ext cx="430068" cy="5414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3" name="Equation" r:id="rId12" imgW="165100" imgH="228600" progId="Equation.3">
                  <p:embed/>
                </p:oleObj>
              </mc:Choice>
              <mc:Fallback>
                <p:oleObj name="Equation" r:id="rId12" imgW="1651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541568" y="3856182"/>
                        <a:ext cx="430068" cy="5414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3908200"/>
              </p:ext>
            </p:extLst>
          </p:nvPr>
        </p:nvGraphicFramePr>
        <p:xfrm>
          <a:off x="4987636" y="1963881"/>
          <a:ext cx="718705" cy="5749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4" name="Equation" r:id="rId14" imgW="190500" imgH="203200" progId="Equation.3">
                  <p:embed/>
                </p:oleObj>
              </mc:Choice>
              <mc:Fallback>
                <p:oleObj name="Equation" r:id="rId14" imgW="1905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987636" y="1963881"/>
                        <a:ext cx="718705" cy="5749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8708801"/>
              </p:ext>
            </p:extLst>
          </p:nvPr>
        </p:nvGraphicFramePr>
        <p:xfrm>
          <a:off x="7628084" y="3159173"/>
          <a:ext cx="538018" cy="522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5" name="Equation" r:id="rId16" imgW="152400" imgH="190500" progId="Equation.3">
                  <p:embed/>
                </p:oleObj>
              </mc:Choice>
              <mc:Fallback>
                <p:oleObj name="Equation" r:id="rId16" imgW="152400" imgH="190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7628084" y="3159173"/>
                        <a:ext cx="538018" cy="5224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8739224"/>
              </p:ext>
            </p:extLst>
          </p:nvPr>
        </p:nvGraphicFramePr>
        <p:xfrm>
          <a:off x="7165111" y="5140613"/>
          <a:ext cx="925946" cy="8861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6" name="Equation" r:id="rId18" imgW="152400" imgH="203200" progId="Equation.3">
                  <p:embed/>
                </p:oleObj>
              </mc:Choice>
              <mc:Fallback>
                <p:oleObj name="Equation" r:id="rId18" imgW="1524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7165111" y="5140613"/>
                        <a:ext cx="925946" cy="8861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5138972"/>
              </p:ext>
            </p:extLst>
          </p:nvPr>
        </p:nvGraphicFramePr>
        <p:xfrm>
          <a:off x="7330788" y="3845791"/>
          <a:ext cx="544368" cy="551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7" name="Equation" r:id="rId20" imgW="165100" imgH="203200" progId="Equation.3">
                  <p:embed/>
                </p:oleObj>
              </mc:Choice>
              <mc:Fallback>
                <p:oleObj name="Equation" r:id="rId20" imgW="1651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7330788" y="3845791"/>
                        <a:ext cx="544368" cy="5518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0498761"/>
              </p:ext>
            </p:extLst>
          </p:nvPr>
        </p:nvGraphicFramePr>
        <p:xfrm>
          <a:off x="5398654" y="2475105"/>
          <a:ext cx="995795" cy="6840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8" name="Equation" r:id="rId22" imgW="292100" imgH="190500" progId="Equation.3">
                  <p:embed/>
                </p:oleObj>
              </mc:Choice>
              <mc:Fallback>
                <p:oleObj name="Equation" r:id="rId22" imgW="292100" imgH="190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5398654" y="2475105"/>
                        <a:ext cx="995795" cy="6840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6787984"/>
              </p:ext>
            </p:extLst>
          </p:nvPr>
        </p:nvGraphicFramePr>
        <p:xfrm>
          <a:off x="6158348" y="5460422"/>
          <a:ext cx="979054" cy="5183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9" name="Equation" r:id="rId24" imgW="304800" imgH="203200" progId="Equation.DSMT4">
                  <p:embed/>
                </p:oleObj>
              </mc:Choice>
              <mc:Fallback>
                <p:oleObj name="Equation" r:id="rId24" imgW="304800" imgH="203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6158348" y="5460422"/>
                        <a:ext cx="979054" cy="5183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3480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ZapfHumnst BT" charset="0"/>
              </a:rPr>
              <a:t>10/17/2007</a:t>
            </a:r>
          </a:p>
        </p:txBody>
      </p:sp>
      <p:sp>
        <p:nvSpPr>
          <p:cNvPr id="12291" name="Footer Placeholder 3"/>
          <p:cNvSpPr>
            <a:spLocks noGrp="1"/>
          </p:cNvSpPr>
          <p:nvPr>
            <p:ph type="ftr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ZapfHumnst BT" charset="0"/>
              </a:rPr>
              <a:t>EQ: How do I find the measure of an interior &amp; exterior angle of a polygon?</a:t>
            </a:r>
          </a:p>
        </p:txBody>
      </p:sp>
      <p:sp>
        <p:nvSpPr>
          <p:cNvPr id="12292" name="Rectangle 2"/>
          <p:cNvSpPr>
            <a:spLocks noChangeArrowheads="1"/>
          </p:cNvSpPr>
          <p:nvPr/>
        </p:nvSpPr>
        <p:spPr bwMode="auto">
          <a:xfrm>
            <a:off x="457200" y="1066800"/>
            <a:ext cx="8305800" cy="5257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  <a:solidFill>
            <a:srgbClr val="99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Two more important terms</a:t>
            </a:r>
          </a:p>
        </p:txBody>
      </p:sp>
      <p:sp>
        <p:nvSpPr>
          <p:cNvPr id="1366020" name="Line 4"/>
          <p:cNvSpPr>
            <a:spLocks noChangeShapeType="1"/>
          </p:cNvSpPr>
          <p:nvPr/>
        </p:nvSpPr>
        <p:spPr bwMode="auto">
          <a:xfrm>
            <a:off x="5486400" y="5638800"/>
            <a:ext cx="2667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6021" name="Line 5"/>
          <p:cNvSpPr>
            <a:spLocks noChangeShapeType="1"/>
          </p:cNvSpPr>
          <p:nvPr/>
        </p:nvSpPr>
        <p:spPr bwMode="auto">
          <a:xfrm flipV="1">
            <a:off x="5791200" y="2209800"/>
            <a:ext cx="1981200" cy="3352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6022" name="Line 6"/>
          <p:cNvSpPr>
            <a:spLocks noChangeShapeType="1"/>
          </p:cNvSpPr>
          <p:nvPr/>
        </p:nvSpPr>
        <p:spPr bwMode="auto">
          <a:xfrm>
            <a:off x="1981200" y="3505200"/>
            <a:ext cx="1524000" cy="259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AutoShape 7"/>
          <p:cNvSpPr>
            <a:spLocks noChangeArrowheads="1"/>
          </p:cNvSpPr>
          <p:nvPr/>
        </p:nvSpPr>
        <p:spPr bwMode="auto">
          <a:xfrm>
            <a:off x="1981200" y="1447800"/>
            <a:ext cx="5029200" cy="4191000"/>
          </a:xfrm>
          <a:prstGeom prst="hexagon">
            <a:avLst>
              <a:gd name="adj" fmla="val 30000"/>
              <a:gd name="vf" fmla="val 115470"/>
            </a:avLst>
          </a:prstGeom>
          <a:solidFill>
            <a:srgbClr val="99FFCC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581400" y="3352800"/>
            <a:ext cx="4953000" cy="2590800"/>
            <a:chOff x="2256" y="2304"/>
            <a:chExt cx="3120" cy="1632"/>
          </a:xfrm>
        </p:grpSpPr>
        <p:sp>
          <p:nvSpPr>
            <p:cNvPr id="12308" name="Text Box 9"/>
            <p:cNvSpPr txBox="1">
              <a:spLocks noChangeArrowheads="1"/>
            </p:cNvSpPr>
            <p:nvPr/>
          </p:nvSpPr>
          <p:spPr bwMode="auto">
            <a:xfrm>
              <a:off x="4608" y="2544"/>
              <a:ext cx="768" cy="54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charset="0"/>
                </a:rPr>
                <a:t>Exterior Angles</a:t>
              </a:r>
            </a:p>
          </p:txBody>
        </p:sp>
        <p:sp>
          <p:nvSpPr>
            <p:cNvPr id="12309" name="Line 10"/>
            <p:cNvSpPr>
              <a:spLocks noChangeShapeType="1"/>
            </p:cNvSpPr>
            <p:nvPr/>
          </p:nvSpPr>
          <p:spPr bwMode="auto">
            <a:xfrm flipH="1" flipV="1">
              <a:off x="4416" y="2304"/>
              <a:ext cx="192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0" name="Line 11"/>
            <p:cNvSpPr>
              <a:spLocks noChangeShapeType="1"/>
            </p:cNvSpPr>
            <p:nvPr/>
          </p:nvSpPr>
          <p:spPr bwMode="auto">
            <a:xfrm flipH="1">
              <a:off x="3888" y="2976"/>
              <a:ext cx="72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1" name="Line 12"/>
            <p:cNvSpPr>
              <a:spLocks noChangeShapeType="1"/>
            </p:cNvSpPr>
            <p:nvPr/>
          </p:nvSpPr>
          <p:spPr bwMode="auto">
            <a:xfrm flipH="1">
              <a:off x="4608" y="3072"/>
              <a:ext cx="144" cy="8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2" name="Line 13"/>
            <p:cNvSpPr>
              <a:spLocks noChangeShapeType="1"/>
            </p:cNvSpPr>
            <p:nvPr/>
          </p:nvSpPr>
          <p:spPr bwMode="auto">
            <a:xfrm flipH="1" flipV="1">
              <a:off x="2256" y="3840"/>
              <a:ext cx="2352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133600" y="1600200"/>
            <a:ext cx="4724400" cy="3810000"/>
            <a:chOff x="1344" y="1200"/>
            <a:chExt cx="2976" cy="2400"/>
          </a:xfrm>
        </p:grpSpPr>
        <p:sp>
          <p:nvSpPr>
            <p:cNvPr id="12301" name="Line 15"/>
            <p:cNvSpPr>
              <a:spLocks noChangeShapeType="1"/>
            </p:cNvSpPr>
            <p:nvPr/>
          </p:nvSpPr>
          <p:spPr bwMode="auto">
            <a:xfrm flipH="1" flipV="1">
              <a:off x="1344" y="2448"/>
              <a:ext cx="1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2" name="Line 16"/>
            <p:cNvSpPr>
              <a:spLocks noChangeShapeType="1"/>
            </p:cNvSpPr>
            <p:nvPr/>
          </p:nvSpPr>
          <p:spPr bwMode="auto">
            <a:xfrm flipH="1" flipV="1">
              <a:off x="2112" y="1200"/>
              <a:ext cx="384" cy="9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3" name="Line 17"/>
            <p:cNvSpPr>
              <a:spLocks noChangeShapeType="1"/>
            </p:cNvSpPr>
            <p:nvPr/>
          </p:nvSpPr>
          <p:spPr bwMode="auto">
            <a:xfrm flipV="1">
              <a:off x="2880" y="1248"/>
              <a:ext cx="672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4" name="Line 18"/>
            <p:cNvSpPr>
              <a:spLocks noChangeShapeType="1"/>
            </p:cNvSpPr>
            <p:nvPr/>
          </p:nvSpPr>
          <p:spPr bwMode="auto">
            <a:xfrm>
              <a:off x="3072" y="2688"/>
              <a:ext cx="480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5" name="Line 19"/>
            <p:cNvSpPr>
              <a:spLocks noChangeShapeType="1"/>
            </p:cNvSpPr>
            <p:nvPr/>
          </p:nvSpPr>
          <p:spPr bwMode="auto">
            <a:xfrm>
              <a:off x="3264" y="2400"/>
              <a:ext cx="10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6" name="Line 20"/>
            <p:cNvSpPr>
              <a:spLocks noChangeShapeType="1"/>
            </p:cNvSpPr>
            <p:nvPr/>
          </p:nvSpPr>
          <p:spPr bwMode="auto">
            <a:xfrm flipH="1">
              <a:off x="2112" y="2736"/>
              <a:ext cx="480" cy="8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7" name="Text Box 21"/>
            <p:cNvSpPr txBox="1">
              <a:spLocks noChangeArrowheads="1"/>
            </p:cNvSpPr>
            <p:nvPr/>
          </p:nvSpPr>
          <p:spPr bwMode="auto">
            <a:xfrm>
              <a:off x="2448" y="2160"/>
              <a:ext cx="816" cy="54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>
                  <a:latin typeface="Times New Roman" charset="0"/>
                </a:rPr>
                <a:t>Interior Angles</a:t>
              </a:r>
            </a:p>
          </p:txBody>
        </p:sp>
      </p:grpSp>
      <p:sp>
        <p:nvSpPr>
          <p:cNvPr id="12300" name="Text Box 22"/>
          <p:cNvSpPr txBox="1">
            <a:spLocks noChangeArrowheads="1"/>
          </p:cNvSpPr>
          <p:nvPr/>
        </p:nvSpPr>
        <p:spPr bwMode="auto">
          <a:xfrm>
            <a:off x="7239000" y="14288"/>
            <a:ext cx="1524000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POLYGONS</a:t>
            </a:r>
          </a:p>
        </p:txBody>
      </p:sp>
    </p:spTree>
    <p:extLst>
      <p:ext uri="{BB962C8B-B14F-4D97-AF65-F5344CB8AC3E}">
        <p14:creationId xmlns:p14="http://schemas.microsoft.com/office/powerpoint/2010/main" val="1523035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36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36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36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6020" grpId="0" animBg="1"/>
      <p:bldP spid="1366021" grpId="0" animBg="1"/>
      <p:bldP spid="13660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 of the Interiors of a Polygon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um of interior angle:</a:t>
            </a:r>
          </a:p>
          <a:p>
            <a:r>
              <a:rPr lang="en-US" dirty="0"/>
              <a:t>T</a:t>
            </a:r>
            <a:r>
              <a:rPr lang="en-US" dirty="0" smtClean="0"/>
              <a:t>riangle</a:t>
            </a:r>
          </a:p>
          <a:p>
            <a:r>
              <a:rPr lang="en-US" dirty="0" smtClean="0"/>
              <a:t>Quadrilateral</a:t>
            </a:r>
          </a:p>
          <a:p>
            <a:r>
              <a:rPr lang="en-US" dirty="0" smtClean="0"/>
              <a:t>pentagon</a:t>
            </a:r>
          </a:p>
          <a:p>
            <a:r>
              <a:rPr lang="en-US" dirty="0" smtClean="0"/>
              <a:t>Hexagon</a:t>
            </a:r>
          </a:p>
          <a:p>
            <a:r>
              <a:rPr lang="en-US" dirty="0"/>
              <a:t>H</a:t>
            </a:r>
            <a:r>
              <a:rPr lang="en-US" dirty="0" smtClean="0"/>
              <a:t>eptagon</a:t>
            </a:r>
          </a:p>
          <a:p>
            <a:r>
              <a:rPr lang="en-US" dirty="0"/>
              <a:t>O</a:t>
            </a:r>
            <a:r>
              <a:rPr lang="en-US" dirty="0" smtClean="0"/>
              <a:t>ctagon</a:t>
            </a:r>
          </a:p>
          <a:p>
            <a:r>
              <a:rPr lang="en-US" dirty="0"/>
              <a:t>a</a:t>
            </a:r>
            <a:r>
              <a:rPr lang="en-US" dirty="0" smtClean="0"/>
              <a:t>ny polygon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504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2"/>
          <p:cNvSpPr txBox="1">
            <a:spLocks noChangeArrowheads="1"/>
          </p:cNvSpPr>
          <p:nvPr/>
        </p:nvSpPr>
        <p:spPr bwMode="auto">
          <a:xfrm>
            <a:off x="685800" y="457200"/>
            <a:ext cx="7696200" cy="426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>
                <a:latin typeface="Times New Roman" charset="0"/>
              </a:rPr>
              <a:t>If a convex polygon has n sides, then the sum of the measure of the interior angles is                                              </a:t>
            </a:r>
            <a:r>
              <a:rPr lang="en-US" sz="4000" b="1">
                <a:latin typeface="Times New Roman" charset="0"/>
              </a:rPr>
              <a:t>(n-2)(180</a:t>
            </a:r>
            <a:r>
              <a:rPr lang="en-US" sz="4000" b="1">
                <a:latin typeface="Times New Roman" charset="0"/>
                <a:cs typeface="Times New Roman" charset="0"/>
              </a:rPr>
              <a:t>°)</a:t>
            </a:r>
            <a:endParaRPr lang="en-US" sz="4000" b="1">
              <a:latin typeface="Times New Roman" charset="0"/>
            </a:endParaRPr>
          </a:p>
        </p:txBody>
      </p:sp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7239000" y="14288"/>
            <a:ext cx="1524000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POLYGONS</a:t>
            </a:r>
          </a:p>
        </p:txBody>
      </p:sp>
    </p:spTree>
    <p:extLst>
      <p:ext uri="{BB962C8B-B14F-4D97-AF65-F5344CB8AC3E}">
        <p14:creationId xmlns:p14="http://schemas.microsoft.com/office/powerpoint/2010/main" val="1163396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ZapfHumnst BT" charset="0"/>
              </a:rPr>
              <a:t>10/17/2007</a:t>
            </a:r>
          </a:p>
        </p:txBody>
      </p:sp>
      <p:sp>
        <p:nvSpPr>
          <p:cNvPr id="11267" name="Footer Placeholder 3"/>
          <p:cNvSpPr>
            <a:spLocks noGrp="1"/>
          </p:cNvSpPr>
          <p:nvPr>
            <p:ph type="ftr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ZapfHumnst BT" charset="0"/>
              </a:rPr>
              <a:t>EQ: How do I find the measure of an interior &amp; exterior angle of a polygon?</a:t>
            </a:r>
          </a:p>
        </p:txBody>
      </p:sp>
      <p:sp>
        <p:nvSpPr>
          <p:cNvPr id="11268" name="Rectangle 2"/>
          <p:cNvSpPr>
            <a:spLocks noChangeArrowheads="1"/>
          </p:cNvSpPr>
          <p:nvPr/>
        </p:nvSpPr>
        <p:spPr bwMode="auto">
          <a:xfrm>
            <a:off x="457200" y="1447800"/>
            <a:ext cx="8229600" cy="487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686800" cy="1143000"/>
          </a:xfrm>
        </p:spPr>
        <p:txBody>
          <a:bodyPr/>
          <a:lstStyle/>
          <a:p>
            <a:pPr eaLnBrk="1" hangingPunct="1"/>
            <a:r>
              <a:rPr lang="en-US" sz="3200">
                <a:latin typeface="Times New Roman" charset="0"/>
              </a:rPr>
              <a:t>Ex. 1  Use the regular pentagon to answer the questions.</a:t>
            </a:r>
          </a:p>
        </p:txBody>
      </p:sp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4800600" y="1676400"/>
            <a:ext cx="3276600" cy="319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UcParenR"/>
            </a:pPr>
            <a:r>
              <a:rPr lang="en-US" sz="2400" dirty="0">
                <a:latin typeface="Times New Roman" charset="0"/>
              </a:rPr>
              <a:t>Find the sum of the measures of the interior angles.</a:t>
            </a:r>
          </a:p>
          <a:p>
            <a:pPr eaLnBrk="1" hangingPunct="1">
              <a:spcBef>
                <a:spcPct val="50000"/>
              </a:spcBef>
              <a:buFontTx/>
              <a:buAutoNum type="alphaUcParenR"/>
            </a:pPr>
            <a:endParaRPr lang="en-US" sz="2400" dirty="0">
              <a:latin typeface="Times New Roman" charset="0"/>
            </a:endParaRPr>
          </a:p>
          <a:p>
            <a:pPr eaLnBrk="1" hangingPunct="1">
              <a:spcBef>
                <a:spcPct val="50000"/>
              </a:spcBef>
              <a:buFontTx/>
              <a:buAutoNum type="alphaUcParenR"/>
            </a:pPr>
            <a:endParaRPr lang="en-US" sz="2400" dirty="0">
              <a:latin typeface="Times New Roman" charset="0"/>
            </a:endParaRPr>
          </a:p>
          <a:p>
            <a:pPr eaLnBrk="1" hangingPunct="1">
              <a:spcBef>
                <a:spcPct val="50000"/>
              </a:spcBef>
              <a:buFontTx/>
              <a:buAutoNum type="alphaUcParenR"/>
            </a:pPr>
            <a:r>
              <a:rPr lang="en-US" sz="2400" dirty="0">
                <a:latin typeface="Times New Roman" charset="0"/>
              </a:rPr>
              <a:t>Find the measure of ONE interior angle</a:t>
            </a:r>
          </a:p>
        </p:txBody>
      </p:sp>
      <p:sp>
        <p:nvSpPr>
          <p:cNvPr id="11271" name="AutoShape 5"/>
          <p:cNvSpPr>
            <a:spLocks noChangeArrowheads="1"/>
          </p:cNvSpPr>
          <p:nvPr/>
        </p:nvSpPr>
        <p:spPr bwMode="auto">
          <a:xfrm>
            <a:off x="1295400" y="2133600"/>
            <a:ext cx="2438400" cy="2362200"/>
          </a:xfrm>
          <a:prstGeom prst="pentagon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4998" name="Text Box 6"/>
          <p:cNvSpPr txBox="1">
            <a:spLocks noChangeArrowheads="1"/>
          </p:cNvSpPr>
          <p:nvPr/>
        </p:nvSpPr>
        <p:spPr bwMode="auto">
          <a:xfrm>
            <a:off x="5638800" y="3048000"/>
            <a:ext cx="990600" cy="60483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>
                <a:latin typeface="Times New Roman" charset="0"/>
              </a:rPr>
              <a:t>540</a:t>
            </a:r>
            <a:r>
              <a:rPr lang="en-US" sz="3200">
                <a:latin typeface="Times New Roman" charset="0"/>
                <a:cs typeface="Times New Roman" charset="0"/>
              </a:rPr>
              <a:t>°</a:t>
            </a:r>
            <a:endParaRPr lang="en-US" sz="3200">
              <a:latin typeface="Times New Roman" charset="0"/>
            </a:endParaRPr>
          </a:p>
        </p:txBody>
      </p:sp>
      <p:sp>
        <p:nvSpPr>
          <p:cNvPr id="1364999" name="Text Box 7"/>
          <p:cNvSpPr txBox="1">
            <a:spLocks noChangeArrowheads="1"/>
          </p:cNvSpPr>
          <p:nvPr/>
        </p:nvSpPr>
        <p:spPr bwMode="auto">
          <a:xfrm>
            <a:off x="5715000" y="5029200"/>
            <a:ext cx="990600" cy="60483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>
                <a:latin typeface="Times New Roman" charset="0"/>
              </a:rPr>
              <a:t>108</a:t>
            </a:r>
            <a:r>
              <a:rPr lang="en-US" sz="3200">
                <a:latin typeface="Times New Roman" charset="0"/>
                <a:cs typeface="Times New Roman" charset="0"/>
              </a:rPr>
              <a:t>°</a:t>
            </a:r>
            <a:endParaRPr lang="en-US" sz="3200">
              <a:latin typeface="Times New Roman" charset="0"/>
            </a:endParaRPr>
          </a:p>
        </p:txBody>
      </p:sp>
      <p:sp>
        <p:nvSpPr>
          <p:cNvPr id="11274" name="Text Box 8"/>
          <p:cNvSpPr txBox="1">
            <a:spLocks noChangeArrowheads="1"/>
          </p:cNvSpPr>
          <p:nvPr/>
        </p:nvSpPr>
        <p:spPr bwMode="auto">
          <a:xfrm>
            <a:off x="7239000" y="14288"/>
            <a:ext cx="1524000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POLYGONS</a:t>
            </a:r>
          </a:p>
        </p:txBody>
      </p:sp>
    </p:spTree>
    <p:extLst>
      <p:ext uri="{BB962C8B-B14F-4D97-AF65-F5344CB8AC3E}">
        <p14:creationId xmlns:p14="http://schemas.microsoft.com/office/powerpoint/2010/main" val="4290936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4998" grpId="0" animBg="1" autoUpdateAnimBg="0"/>
      <p:bldP spid="1364999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dirty="0" smtClean="0"/>
              <a:t>Interior Angles</a:t>
            </a:r>
            <a:endParaRPr lang="en-US" sz="54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274" y="2734216"/>
            <a:ext cx="3209636" cy="2939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1417638"/>
            <a:ext cx="706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Ex. 2    Find x.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00201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ZapfHumnst BT" charset="0"/>
              </a:rPr>
              <a:t>10/17/2007</a:t>
            </a:r>
          </a:p>
        </p:txBody>
      </p:sp>
      <p:sp>
        <p:nvSpPr>
          <p:cNvPr id="19459" name="Footer Placeholder 3"/>
          <p:cNvSpPr>
            <a:spLocks noGrp="1"/>
          </p:cNvSpPr>
          <p:nvPr>
            <p:ph type="ftr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ZapfHumnst BT" charset="0"/>
              </a:rPr>
              <a:t>EQ: How do I find the measure of an interior &amp; exterior angle of a polygon?</a:t>
            </a:r>
          </a:p>
        </p:txBody>
      </p:sp>
      <p:sp>
        <p:nvSpPr>
          <p:cNvPr id="19460" name="Rectangle 2"/>
          <p:cNvSpPr>
            <a:spLocks noChangeArrowheads="1"/>
          </p:cNvSpPr>
          <p:nvPr/>
        </p:nvSpPr>
        <p:spPr bwMode="auto">
          <a:xfrm>
            <a:off x="457200" y="1447800"/>
            <a:ext cx="8229600" cy="487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7086600" cy="1447800"/>
          </a:xfrm>
        </p:spPr>
        <p:txBody>
          <a:bodyPr/>
          <a:lstStyle/>
          <a:p>
            <a:pPr algn="l" eaLnBrk="1" hangingPunct="1"/>
            <a:r>
              <a:rPr lang="en-US" sz="3200" dirty="0">
                <a:latin typeface="Times New Roman" charset="0"/>
              </a:rPr>
              <a:t>Ex. </a:t>
            </a:r>
            <a:r>
              <a:rPr lang="en-US" sz="3200" dirty="0" smtClean="0">
                <a:latin typeface="Times New Roman" charset="0"/>
              </a:rPr>
              <a:t>3  </a:t>
            </a:r>
            <a:r>
              <a:rPr lang="en-US" sz="3200" dirty="0">
                <a:latin typeface="Times New Roman" charset="0"/>
              </a:rPr>
              <a:t>The sum of the interior angles of a polygon is 720.  Find the number of sides.</a:t>
            </a:r>
          </a:p>
        </p:txBody>
      </p:sp>
      <p:sp>
        <p:nvSpPr>
          <p:cNvPr id="1375236" name="Text Box 4"/>
          <p:cNvSpPr txBox="1">
            <a:spLocks noChangeArrowheads="1"/>
          </p:cNvSpPr>
          <p:nvPr/>
        </p:nvSpPr>
        <p:spPr bwMode="auto">
          <a:xfrm>
            <a:off x="2057400" y="4191000"/>
            <a:ext cx="4572000" cy="60483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>
                <a:latin typeface="Times New Roman" charset="0"/>
                <a:cs typeface="Times New Roman" charset="0"/>
              </a:rPr>
              <a:t>n = 6</a:t>
            </a:r>
            <a:endParaRPr lang="en-US" sz="3200">
              <a:latin typeface="Times New Roman" charset="0"/>
            </a:endParaRPr>
          </a:p>
        </p:txBody>
      </p:sp>
      <p:sp>
        <p:nvSpPr>
          <p:cNvPr id="19463" name="Text Box 5"/>
          <p:cNvSpPr txBox="1">
            <a:spLocks noChangeArrowheads="1"/>
          </p:cNvSpPr>
          <p:nvPr/>
        </p:nvSpPr>
        <p:spPr bwMode="auto">
          <a:xfrm>
            <a:off x="7239000" y="14288"/>
            <a:ext cx="1524000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POLYGONS</a:t>
            </a:r>
          </a:p>
        </p:txBody>
      </p:sp>
    </p:spTree>
    <p:extLst>
      <p:ext uri="{BB962C8B-B14F-4D97-AF65-F5344CB8AC3E}">
        <p14:creationId xmlns:p14="http://schemas.microsoft.com/office/powerpoint/2010/main" val="1434599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6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Interior Angles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Ex. 4: </a:t>
            </a:r>
            <a:r>
              <a:rPr lang="en-US" dirty="0" smtClean="0"/>
              <a:t>If the sum of the interior angles of a n-</a:t>
            </a:r>
            <a:r>
              <a:rPr lang="en-US" dirty="0" err="1" smtClean="0"/>
              <a:t>gon</a:t>
            </a:r>
            <a:r>
              <a:rPr lang="en-US" dirty="0" smtClean="0"/>
              <a:t> is 2520 degrees, how many sides does the polygon have?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429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ACTIVITY:</a:t>
            </a:r>
            <a:r>
              <a:rPr lang="en-US" dirty="0" smtClean="0"/>
              <a:t> Walk the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Applet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226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504</Words>
  <Application>Microsoft Macintosh PowerPoint</Application>
  <PresentationFormat>On-screen Show (4:3)</PresentationFormat>
  <Paragraphs>82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Equation</vt:lpstr>
      <vt:lpstr>Interior and Exterior Angles of Polygons </vt:lpstr>
      <vt:lpstr>Two more important terms</vt:lpstr>
      <vt:lpstr>Sum of the Interiors of a Polygon</vt:lpstr>
      <vt:lpstr>PowerPoint Presentation</vt:lpstr>
      <vt:lpstr>Ex. 1  Use the regular pentagon to answer the questions.</vt:lpstr>
      <vt:lpstr>Interior Angles</vt:lpstr>
      <vt:lpstr>Ex. 3  The sum of the interior angles of a polygon is 720.  Find the number of sides.</vt:lpstr>
      <vt:lpstr>Interior Angles</vt:lpstr>
      <vt:lpstr>ACTIVITY: Walk the Line</vt:lpstr>
      <vt:lpstr>PowerPoint Presentation</vt:lpstr>
      <vt:lpstr>PowerPoint Presentation</vt:lpstr>
      <vt:lpstr>Ex. 5  Find the measure of ONE exterior angle of a regular hexagon.</vt:lpstr>
      <vt:lpstr>Ex. 6  Find the measure of ONE exterior angle of a regular heptagon.</vt:lpstr>
      <vt:lpstr>Ex. 7  The measure of the exterior angle of a quadrilateral are x, 3x, 5x, and 3x.  Find the measure of each angle.</vt:lpstr>
      <vt:lpstr>Ex. 8   Find x.</vt:lpstr>
      <vt:lpstr>Ex. 9   Find x.</vt:lpstr>
      <vt:lpstr>Interior and Exterior Angles Ex. 10   Find x.</vt:lpstr>
    </vt:vector>
  </TitlesOfParts>
  <Company>AIM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 Section 4</dc:title>
  <dc:creator>Molly Urquhart</dc:creator>
  <cp:lastModifiedBy>Molly Urquhart</cp:lastModifiedBy>
  <cp:revision>10</cp:revision>
  <dcterms:created xsi:type="dcterms:W3CDTF">2013-07-25T23:41:13Z</dcterms:created>
  <dcterms:modified xsi:type="dcterms:W3CDTF">2013-11-14T03:47:06Z</dcterms:modified>
</cp:coreProperties>
</file>