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1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5" Type="http://schemas.openxmlformats.org/officeDocument/2006/relationships/image" Target="../media/image13.emf"/><Relationship Id="rId1" Type="http://schemas.openxmlformats.org/officeDocument/2006/relationships/image" Target="../media/image9.png"/><Relationship Id="rId2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4" Type="http://schemas.openxmlformats.org/officeDocument/2006/relationships/image" Target="../media/image17.emf"/><Relationship Id="rId1" Type="http://schemas.openxmlformats.org/officeDocument/2006/relationships/image" Target="../media/image14.emf"/><Relationship Id="rId2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D8BE-0CC1-6141-80FD-F5A7633B9B51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A2ED-A11D-6146-AFC0-319802098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0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D8BE-0CC1-6141-80FD-F5A7633B9B51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A2ED-A11D-6146-AFC0-319802098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1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D8BE-0CC1-6141-80FD-F5A7633B9B51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A2ED-A11D-6146-AFC0-319802098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6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D8BE-0CC1-6141-80FD-F5A7633B9B51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A2ED-A11D-6146-AFC0-319802098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9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D8BE-0CC1-6141-80FD-F5A7633B9B51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A2ED-A11D-6146-AFC0-319802098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2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D8BE-0CC1-6141-80FD-F5A7633B9B51}" type="datetimeFigureOut">
              <a:rPr lang="en-US" smtClean="0"/>
              <a:t>8/18/13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A2ED-A11D-6146-AFC0-319802098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7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D8BE-0CC1-6141-80FD-F5A7633B9B51}" type="datetimeFigureOut">
              <a:rPr lang="en-US" smtClean="0"/>
              <a:t>8/18/13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A2ED-A11D-6146-AFC0-319802098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1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D8BE-0CC1-6141-80FD-F5A7633B9B51}" type="datetimeFigureOut">
              <a:rPr lang="en-US" smtClean="0"/>
              <a:t>8/18/13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A2ED-A11D-6146-AFC0-319802098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49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D8BE-0CC1-6141-80FD-F5A7633B9B51}" type="datetimeFigureOut">
              <a:rPr lang="en-US" smtClean="0"/>
              <a:t>8/18/13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A2ED-A11D-6146-AFC0-319802098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1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D8BE-0CC1-6141-80FD-F5A7633B9B51}" type="datetimeFigureOut">
              <a:rPr lang="en-US" smtClean="0"/>
              <a:t>8/18/13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A2ED-A11D-6146-AFC0-319802098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7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D8BE-0CC1-6141-80FD-F5A7633B9B51}" type="datetimeFigureOut">
              <a:rPr lang="en-US" smtClean="0"/>
              <a:t>8/18/13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A2ED-A11D-6146-AFC0-319802098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5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2D8BE-0CC1-6141-80FD-F5A7633B9B51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1A2ED-A11D-6146-AFC0-319802098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3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.bin"/><Relationship Id="rId12" Type="http://schemas.openxmlformats.org/officeDocument/2006/relationships/image" Target="../media/image13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package" Target="../embeddings/Microsoft_Word_Document3.docx"/><Relationship Id="rId4" Type="http://schemas.openxmlformats.org/officeDocument/2006/relationships/image" Target="../media/image9.png"/><Relationship Id="rId5" Type="http://schemas.openxmlformats.org/officeDocument/2006/relationships/oleObject" Target="../embeddings/oleObject5.bin"/><Relationship Id="rId6" Type="http://schemas.openxmlformats.org/officeDocument/2006/relationships/image" Target="../media/image10.e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11.emf"/><Relationship Id="rId9" Type="http://schemas.openxmlformats.org/officeDocument/2006/relationships/oleObject" Target="../embeddings/oleObject7.bin"/><Relationship Id="rId10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4.e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5.e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16.emf"/><Relationship Id="rId9" Type="http://schemas.openxmlformats.org/officeDocument/2006/relationships/oleObject" Target="../embeddings/oleObject12.bin"/><Relationship Id="rId10" Type="http://schemas.openxmlformats.org/officeDocument/2006/relationships/image" Target="../media/image1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4" Type="http://schemas.openxmlformats.org/officeDocument/2006/relationships/image" Target="../media/image18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4" Type="http://schemas.openxmlformats.org/officeDocument/2006/relationships/image" Target="../media/image19.png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4" Type="http://schemas.openxmlformats.org/officeDocument/2006/relationships/image" Target="../media/image20.png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package" Target="../embeddings/Microsoft_Word_Document1.docx"/><Relationship Id="rId6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emf"/><Relationship Id="rId5" Type="http://schemas.openxmlformats.org/officeDocument/2006/relationships/package" Target="../embeddings/Microsoft_Word_Document2.docx"/><Relationship Id="rId6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isfun.com/sets/domain-range-codomain.html" TargetMode="External"/><Relationship Id="rId4" Type="http://schemas.openxmlformats.org/officeDocument/2006/relationships/image" Target="../media/image6.png"/><Relationship Id="rId5" Type="http://schemas.openxmlformats.org/officeDocument/2006/relationships/oleObject" Target="../embeddings/oleObject3.bin"/><Relationship Id="rId6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3:</a:t>
            </a:r>
            <a:br>
              <a:rPr lang="en-US" dirty="0" smtClean="0"/>
            </a:br>
            <a:r>
              <a:rPr lang="en-US" dirty="0" smtClean="0"/>
              <a:t>Section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Represent Functions as Rules and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010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Example 7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What </a:t>
            </a:r>
            <a:r>
              <a:rPr lang="en-US" dirty="0"/>
              <a:t>is a rule for the function given by the input-output table?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(A) 	 			(B) 	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C) 	 			(D) 	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18849"/>
              </p:ext>
            </p:extLst>
          </p:nvPr>
        </p:nvGraphicFramePr>
        <p:xfrm>
          <a:off x="-970093" y="2855126"/>
          <a:ext cx="11954408" cy="954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Document" r:id="rId3" imgW="6997700" imgH="558800" progId="Word.Document.12">
                  <p:embed/>
                </p:oleObj>
              </mc:Choice>
              <mc:Fallback>
                <p:oleObj name="Document" r:id="rId3" imgW="6997700" imgH="558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970093" y="2855126"/>
                        <a:ext cx="11954408" cy="9546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934550"/>
              </p:ext>
            </p:extLst>
          </p:nvPr>
        </p:nvGraphicFramePr>
        <p:xfrm>
          <a:off x="1144892" y="3872674"/>
          <a:ext cx="1232974" cy="420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5" imgW="558800" imgH="190500" progId="Equation.DSMT4">
                  <p:embed/>
                </p:oleObj>
              </mc:Choice>
              <mc:Fallback>
                <p:oleObj name="Equation" r:id="rId5" imgW="558800" imgH="190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4892" y="3872674"/>
                        <a:ext cx="1232974" cy="420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729706"/>
              </p:ext>
            </p:extLst>
          </p:nvPr>
        </p:nvGraphicFramePr>
        <p:xfrm>
          <a:off x="3546475" y="3895725"/>
          <a:ext cx="126206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7" imgW="571500" imgH="190500" progId="Equation.DSMT4">
                  <p:embed/>
                </p:oleObj>
              </mc:Choice>
              <mc:Fallback>
                <p:oleObj name="Equation" r:id="rId7" imgW="571500" imgH="190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46475" y="3895725"/>
                        <a:ext cx="1262063" cy="420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521206"/>
              </p:ext>
            </p:extLst>
          </p:nvPr>
        </p:nvGraphicFramePr>
        <p:xfrm>
          <a:off x="3563938" y="4637088"/>
          <a:ext cx="123507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9" imgW="558800" imgH="190500" progId="Equation.DSMT4">
                  <p:embed/>
                </p:oleObj>
              </mc:Choice>
              <mc:Fallback>
                <p:oleObj name="Equation" r:id="rId9" imgW="558800" imgH="190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63938" y="4637088"/>
                        <a:ext cx="1235075" cy="420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800618"/>
              </p:ext>
            </p:extLst>
          </p:nvPr>
        </p:nvGraphicFramePr>
        <p:xfrm>
          <a:off x="1128713" y="4579938"/>
          <a:ext cx="12636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11" imgW="571500" imgH="190500" progId="Equation.DSMT4">
                  <p:embed/>
                </p:oleObj>
              </mc:Choice>
              <mc:Fallback>
                <p:oleObj name="Equation" r:id="rId11" imgW="571500" imgH="190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28713" y="4579938"/>
                        <a:ext cx="126365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9831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Example 8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The number of adult tickets sold at a school talent show is 5 less than 3 times the number c of children’s tickets sold. Which expression represents the number of adult tickets sold?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UcParenBoth"/>
            </a:pPr>
            <a:r>
              <a:rPr lang="en-US" dirty="0" smtClean="0"/>
              <a:t>                        (B)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(C) 	 				(D) 	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213102"/>
              </p:ext>
            </p:extLst>
          </p:nvPr>
        </p:nvGraphicFramePr>
        <p:xfrm>
          <a:off x="1159669" y="4309847"/>
          <a:ext cx="1185721" cy="481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3" imgW="406400" imgH="165100" progId="Equation.DSMT4">
                  <p:embed/>
                </p:oleObj>
              </mc:Choice>
              <mc:Fallback>
                <p:oleObj name="Equation" r:id="rId3" imgW="4064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9669" y="4309847"/>
                        <a:ext cx="1185721" cy="4816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089085"/>
              </p:ext>
            </p:extLst>
          </p:nvPr>
        </p:nvGraphicFramePr>
        <p:xfrm>
          <a:off x="4036401" y="4309847"/>
          <a:ext cx="1185721" cy="481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5" imgW="406400" imgH="165100" progId="Equation.DSMT4">
                  <p:embed/>
                </p:oleObj>
              </mc:Choice>
              <mc:Fallback>
                <p:oleObj name="Equation" r:id="rId5" imgW="4064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36401" y="4309847"/>
                        <a:ext cx="1185721" cy="4816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102843"/>
              </p:ext>
            </p:extLst>
          </p:nvPr>
        </p:nvGraphicFramePr>
        <p:xfrm>
          <a:off x="4036401" y="5511307"/>
          <a:ext cx="1185721" cy="481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7" imgW="406400" imgH="165100" progId="Equation.DSMT4">
                  <p:embed/>
                </p:oleObj>
              </mc:Choice>
              <mc:Fallback>
                <p:oleObj name="Equation" r:id="rId7" imgW="4064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36401" y="5511307"/>
                        <a:ext cx="1185721" cy="4816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787915"/>
              </p:ext>
            </p:extLst>
          </p:nvPr>
        </p:nvGraphicFramePr>
        <p:xfrm>
          <a:off x="1159669" y="5511307"/>
          <a:ext cx="1185721" cy="481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9" imgW="406400" imgH="165100" progId="Equation.DSMT4">
                  <p:embed/>
                </p:oleObj>
              </mc:Choice>
              <mc:Fallback>
                <p:oleObj name="Equation" r:id="rId9" imgW="4064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59669" y="5511307"/>
                        <a:ext cx="1185721" cy="4816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6371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Example 9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The table represents a function that can also be represented by a rule. What is the missing value in the table?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100968"/>
              </p:ext>
            </p:extLst>
          </p:nvPr>
        </p:nvGraphicFramePr>
        <p:xfrm>
          <a:off x="-620102" y="3498076"/>
          <a:ext cx="11969561" cy="955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Document" r:id="rId3" imgW="6997700" imgH="558800" progId="Word.Document.12">
                  <p:embed/>
                </p:oleObj>
              </mc:Choice>
              <mc:Fallback>
                <p:oleObj name="Document" r:id="rId3" imgW="6997700" imgH="558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620102" y="3498076"/>
                        <a:ext cx="11969561" cy="9558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8927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Example 10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Write a rule for the function given by the input-output table?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92618"/>
              </p:ext>
            </p:extLst>
          </p:nvPr>
        </p:nvGraphicFramePr>
        <p:xfrm>
          <a:off x="-677596" y="2745908"/>
          <a:ext cx="10110612" cy="807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Document" r:id="rId3" imgW="6997700" imgH="558800" progId="Word.Document.12">
                  <p:embed/>
                </p:oleObj>
              </mc:Choice>
              <mc:Fallback>
                <p:oleObj name="Document" r:id="rId3" imgW="6997700" imgH="558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677596" y="2745908"/>
                        <a:ext cx="10110612" cy="8073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2846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Example 11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Write a rule for the function given by the input-output table?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889044"/>
              </p:ext>
            </p:extLst>
          </p:nvPr>
        </p:nvGraphicFramePr>
        <p:xfrm>
          <a:off x="-771907" y="2965554"/>
          <a:ext cx="11493459" cy="917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Document" r:id="rId3" imgW="6997700" imgH="558800" progId="Word.Document.12">
                  <p:embed/>
                </p:oleObj>
              </mc:Choice>
              <mc:Fallback>
                <p:oleObj name="Document" r:id="rId3" imgW="6997700" imgH="558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71907" y="2965554"/>
                        <a:ext cx="11493459" cy="917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644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When you pump gas, the total cost depends on the number of gallons pumped. The total cost is a function of the number of gallons pumped.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function</a:t>
            </a:r>
            <a:r>
              <a:rPr lang="en-US" dirty="0"/>
              <a:t> consists of:</a:t>
            </a:r>
          </a:p>
          <a:p>
            <a:r>
              <a:rPr lang="en-US" dirty="0"/>
              <a:t>A set called the </a:t>
            </a:r>
            <a:r>
              <a:rPr lang="en-US" b="1" dirty="0"/>
              <a:t>domain </a:t>
            </a:r>
            <a:r>
              <a:rPr lang="en-US" dirty="0"/>
              <a:t>containing numbers called </a:t>
            </a:r>
            <a:r>
              <a:rPr lang="en-US" u="sng" dirty="0"/>
              <a:t>inputs</a:t>
            </a:r>
            <a:r>
              <a:rPr lang="en-US" dirty="0"/>
              <a:t>, and a set called the </a:t>
            </a:r>
            <a:r>
              <a:rPr lang="en-US" b="1" dirty="0"/>
              <a:t>range</a:t>
            </a:r>
            <a:r>
              <a:rPr lang="en-US" dirty="0"/>
              <a:t> containing numbers called </a:t>
            </a:r>
            <a:r>
              <a:rPr lang="en-US" u="sng" dirty="0"/>
              <a:t>outputs</a:t>
            </a:r>
            <a:r>
              <a:rPr lang="en-US" dirty="0"/>
              <a:t>.</a:t>
            </a:r>
          </a:p>
          <a:p>
            <a:r>
              <a:rPr lang="en-US" dirty="0"/>
              <a:t>A pairing of inputs with outputs such that each input is paired with exactly one output.</a:t>
            </a:r>
          </a:p>
        </p:txBody>
      </p:sp>
    </p:spTree>
    <p:extLst>
      <p:ext uri="{BB962C8B-B14F-4D97-AF65-F5344CB8AC3E}">
        <p14:creationId xmlns:p14="http://schemas.microsoft.com/office/powerpoint/2010/main" val="353738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Example 1</a:t>
            </a:r>
            <a:r>
              <a:rPr lang="en-US" dirty="0" smtClean="0"/>
              <a:t>: </a:t>
            </a:r>
            <a:r>
              <a:rPr lang="en-US" sz="3600" dirty="0" smtClean="0"/>
              <a:t>Identify the domain and range of a function.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input-output table shows the cost of various amounts of regular unleaded gas from the same pump. Identify the domain and range of a function.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526039"/>
              </p:ext>
            </p:extLst>
          </p:nvPr>
        </p:nvGraphicFramePr>
        <p:xfrm>
          <a:off x="457201" y="3508602"/>
          <a:ext cx="4635023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3002"/>
                <a:gridCol w="713957"/>
                <a:gridCol w="704110"/>
                <a:gridCol w="729257"/>
                <a:gridCol w="80469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Input (gallons)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Output (dollars)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23.99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33.98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687px-Gas_Station_Pump_Five_Octane_Rating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596" y="2992810"/>
            <a:ext cx="3057813" cy="267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059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Example 1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Make a table for the </a:t>
            </a:r>
            <a:r>
              <a:rPr lang="en-US" dirty="0" smtClean="0"/>
              <a:t>function               . </a:t>
            </a:r>
            <a:r>
              <a:rPr lang="en-US" dirty="0"/>
              <a:t>Identify the range of the function  with a domain of 10, 12, 15, 20, and 21.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57843"/>
              </p:ext>
            </p:extLst>
          </p:nvPr>
        </p:nvGraphicFramePr>
        <p:xfrm>
          <a:off x="5482745" y="1691139"/>
          <a:ext cx="1291270" cy="459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571500" imgH="203200" progId="Equation.DSMT4">
                  <p:embed/>
                </p:oleObj>
              </mc:Choice>
              <mc:Fallback>
                <p:oleObj name="Equation" r:id="rId3" imgW="5715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2745" y="1691139"/>
                        <a:ext cx="1291270" cy="4591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281538"/>
              </p:ext>
            </p:extLst>
          </p:nvPr>
        </p:nvGraphicFramePr>
        <p:xfrm>
          <a:off x="-702292" y="3625456"/>
          <a:ext cx="10143910" cy="81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5" imgW="6997700" imgH="558800" progId="Word.Document.12">
                  <p:embed/>
                </p:oleObj>
              </mc:Choice>
              <mc:Fallback>
                <p:oleObj name="Document" r:id="rId5" imgW="6997700" imgH="558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702292" y="3625456"/>
                        <a:ext cx="10143910" cy="81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7993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Example 2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Make a table for the </a:t>
            </a:r>
            <a:r>
              <a:rPr lang="en-US" dirty="0" smtClean="0"/>
              <a:t>function                . </a:t>
            </a:r>
            <a:r>
              <a:rPr lang="en-US" dirty="0"/>
              <a:t>Identify the range of the function  with a domain of 0, 2, 3, 5, and 10.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046196"/>
              </p:ext>
            </p:extLst>
          </p:nvPr>
        </p:nvGraphicFramePr>
        <p:xfrm>
          <a:off x="5426075" y="1704975"/>
          <a:ext cx="1404938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622300" imgH="190500" progId="Equation.DSMT4">
                  <p:embed/>
                </p:oleObj>
              </mc:Choice>
              <mc:Fallback>
                <p:oleObj name="Equation" r:id="rId3" imgW="622300" imgH="190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26075" y="1704975"/>
                        <a:ext cx="1404938" cy="43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264603"/>
              </p:ext>
            </p:extLst>
          </p:nvPr>
        </p:nvGraphicFramePr>
        <p:xfrm>
          <a:off x="-702292" y="3625456"/>
          <a:ext cx="10143910" cy="81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ocument" r:id="rId5" imgW="6997700" imgH="558800" progId="Word.Document.12">
                  <p:embed/>
                </p:oleObj>
              </mc:Choice>
              <mc:Fallback>
                <p:oleObj name="Document" r:id="rId5" imgW="6997700" imgH="558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702292" y="3625456"/>
                        <a:ext cx="10143910" cy="81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65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Example 3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Graph a function  </a:t>
            </a:r>
            <a:r>
              <a:rPr lang="en-US" dirty="0" smtClean="0"/>
              <a:t>                  with </a:t>
            </a:r>
            <a:r>
              <a:rPr lang="en-US" dirty="0"/>
              <a:t>a </a:t>
            </a:r>
            <a:r>
              <a:rPr lang="en-US" u="sng" dirty="0">
                <a:hlinkClick r:id="rId3"/>
              </a:rPr>
              <a:t>domain</a:t>
            </a:r>
            <a:r>
              <a:rPr lang="en-US" dirty="0"/>
              <a:t> of 1, 2, 3, 4, and 5.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Macintosh HD:Users:mollyurquhart:Desktop:Screen Shot 2013-02-24 at 1.10.48 PM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97"/>
          <a:stretch/>
        </p:blipFill>
        <p:spPr bwMode="auto">
          <a:xfrm>
            <a:off x="4429312" y="2925763"/>
            <a:ext cx="4114165" cy="3200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914352"/>
              </p:ext>
            </p:extLst>
          </p:nvPr>
        </p:nvGraphicFramePr>
        <p:xfrm>
          <a:off x="3448195" y="1730029"/>
          <a:ext cx="1594916" cy="469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5" imgW="647700" imgH="190500" progId="Equation.DSMT4">
                  <p:embed/>
                </p:oleObj>
              </mc:Choice>
              <mc:Fallback>
                <p:oleObj name="Equation" r:id="rId5" imgW="647700" imgH="190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48195" y="1730029"/>
                        <a:ext cx="1594916" cy="469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4523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Example 4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Write a rule for the function represented by the graph. Identify the domain and range of the function.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0489" y="3283881"/>
            <a:ext cx="3211169" cy="230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783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Example 5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The function  </a:t>
            </a:r>
            <a:r>
              <a:rPr lang="en-US" dirty="0" smtClean="0"/>
              <a:t>                has </a:t>
            </a:r>
            <a:r>
              <a:rPr lang="en-US" dirty="0"/>
              <a:t>a domain of 2, 3, 5, 7, and 8. Which number is </a:t>
            </a:r>
            <a:r>
              <a:rPr lang="en-US" i="1" dirty="0"/>
              <a:t>not</a:t>
            </a:r>
            <a:r>
              <a:rPr lang="en-US" dirty="0"/>
              <a:t> in the range of the function?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039765"/>
              </p:ext>
            </p:extLst>
          </p:nvPr>
        </p:nvGraphicFramePr>
        <p:xfrm>
          <a:off x="2679414" y="1730029"/>
          <a:ext cx="1562385" cy="45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660400" imgH="190500" progId="Equation.DSMT4">
                  <p:embed/>
                </p:oleObj>
              </mc:Choice>
              <mc:Fallback>
                <p:oleObj name="Equation" r:id="rId3" imgW="660400" imgH="190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79414" y="1730029"/>
                        <a:ext cx="1562385" cy="450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762064" y="272807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 </a:t>
            </a:r>
          </a:p>
          <a:p>
            <a:r>
              <a:rPr lang="en-US" sz="3200" dirty="0"/>
              <a:t>(A) 	8				(B) 	12</a:t>
            </a:r>
          </a:p>
          <a:p>
            <a:r>
              <a:rPr lang="en-US" sz="3200" dirty="0"/>
              <a:t>(C) 	18				(D) 	20</a:t>
            </a:r>
          </a:p>
        </p:txBody>
      </p:sp>
    </p:spTree>
    <p:extLst>
      <p:ext uri="{BB962C8B-B14F-4D97-AF65-F5344CB8AC3E}">
        <p14:creationId xmlns:p14="http://schemas.microsoft.com/office/powerpoint/2010/main" val="4068685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Example 6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32223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dirty="0"/>
              <a:t>The </a:t>
            </a:r>
            <a:r>
              <a:rPr lang="en-US" dirty="0" err="1"/>
              <a:t>Ruizes</a:t>
            </a:r>
            <a:r>
              <a:rPr lang="en-US" dirty="0"/>
              <a:t> offer each of their children two different options for increasing the child’s weekly allowance.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Option </a:t>
            </a:r>
            <a:r>
              <a:rPr lang="en-US" b="1" dirty="0"/>
              <a:t>1: </a:t>
            </a:r>
            <a:r>
              <a:rPr lang="en-US" dirty="0"/>
              <a:t>Increase the allowance by one half of the current allowance.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Option </a:t>
            </a:r>
            <a:r>
              <a:rPr lang="en-US" b="1" dirty="0"/>
              <a:t>2:</a:t>
            </a:r>
            <a:r>
              <a:rPr lang="en-US" dirty="0"/>
              <a:t> Increase the allowance by $3 per week.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Describe</a:t>
            </a:r>
            <a:r>
              <a:rPr lang="en-US" dirty="0" smtClean="0"/>
              <a:t> </a:t>
            </a:r>
            <a:r>
              <a:rPr lang="en-US" dirty="0"/>
              <a:t>under what conditions each option is preferable. </a:t>
            </a:r>
            <a:r>
              <a:rPr lang="en-US" i="1" dirty="0"/>
              <a:t>Justify </a:t>
            </a:r>
            <a:r>
              <a:rPr lang="en-US" dirty="0"/>
              <a:t>your answers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326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461</Words>
  <Application>Microsoft Macintosh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MathType 6.0 Equation</vt:lpstr>
      <vt:lpstr>Microsoft Word Document</vt:lpstr>
      <vt:lpstr>Unit 3: Section 3</vt:lpstr>
      <vt:lpstr>Functions</vt:lpstr>
      <vt:lpstr>Example 1: Identify the domain and range of a function.</vt:lpstr>
      <vt:lpstr>Example 1: </vt:lpstr>
      <vt:lpstr>Example 2: </vt:lpstr>
      <vt:lpstr>Example 3: </vt:lpstr>
      <vt:lpstr>Example 4: </vt:lpstr>
      <vt:lpstr>Example 5: </vt:lpstr>
      <vt:lpstr>Example 6: </vt:lpstr>
      <vt:lpstr>Example 7: </vt:lpstr>
      <vt:lpstr>Example 8: </vt:lpstr>
      <vt:lpstr>Example 9: </vt:lpstr>
      <vt:lpstr>Example 10: </vt:lpstr>
      <vt:lpstr>Example 11: </vt:lpstr>
    </vt:vector>
  </TitlesOfParts>
  <Company>AIM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Urquhart</dc:creator>
  <cp:lastModifiedBy>Molly Urquhart</cp:lastModifiedBy>
  <cp:revision>6</cp:revision>
  <dcterms:created xsi:type="dcterms:W3CDTF">2013-08-18T22:13:16Z</dcterms:created>
  <dcterms:modified xsi:type="dcterms:W3CDTF">2013-08-19T01:25:02Z</dcterms:modified>
</cp:coreProperties>
</file>